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3" r:id="rId4"/>
    <p:sldId id="265" r:id="rId5"/>
    <p:sldId id="266" r:id="rId6"/>
    <p:sldId id="267" r:id="rId7"/>
    <p:sldId id="268" r:id="rId8"/>
    <p:sldId id="274" r:id="rId9"/>
    <p:sldId id="257" r:id="rId10"/>
    <p:sldId id="269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2829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1523F53-0D51-4FEC-CEF0-B41402CCB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D6BEDF-E3C3-78A2-65B1-70DDEDB3F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0ADF3-F8A3-4102-95F6-BF31F806593B}" type="datetimeFigureOut">
              <a:rPr lang="cs-CZ" smtClean="0"/>
              <a:t>20.05.2026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1AF80A3-A27B-F398-51E9-86452FF372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218A94B-7502-FEA8-DC9E-203ACBADF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23ACC-22CA-4856-8853-C1E7883C8A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99310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20.05.2026</a:t>
            </a:fld>
            <a:endParaRPr lang="cs-C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224" y="4038599"/>
            <a:ext cx="8377989" cy="874295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NÁZEV PREZENTACE (maximálně 80 znaků)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4224" y="5391593"/>
            <a:ext cx="8377989" cy="29555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98037" y="5907232"/>
            <a:ext cx="8377989" cy="365126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49C45855-C9CC-496A-8019-13B359B17DFB}" type="datetime4">
              <a:rPr lang="cs-CZ" smtClean="0"/>
              <a:t>20. května 2026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3004029" y="3729884"/>
            <a:ext cx="34158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0" u="none" strike="noStrike" baseline="0" dirty="0">
                <a:solidFill>
                  <a:schemeClr val="accent2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 dirty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 dirty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 i="0" u="none" strike="noStrike" baseline="0" dirty="0">
                <a:solidFill>
                  <a:schemeClr val="accent3"/>
                </a:solidFill>
                <a:latin typeface="Calibri-Bold"/>
              </a:rPr>
              <a:t>STÁTNÍ ÚSTAV PRO KONTROLU LÉČIV</a:t>
            </a:r>
            <a:br>
              <a:rPr lang="cs-CZ" sz="1400" b="1" i="0" u="none" strike="noStrike" baseline="0" dirty="0">
                <a:solidFill>
                  <a:srgbClr val="1EA4A5"/>
                </a:solidFill>
                <a:latin typeface="Calibri-Bold"/>
              </a:rPr>
            </a:br>
            <a:r>
              <a:rPr lang="pt-BR" sz="1400" b="0" i="0" u="none" strike="noStrike" baseline="0" dirty="0" err="1">
                <a:solidFill>
                  <a:srgbClr val="4D4D4D"/>
                </a:solidFill>
                <a:latin typeface="Calibri" panose="020F0502020204030204" pitchFamily="34" charset="0"/>
              </a:rPr>
              <a:t>Šro</a:t>
            </a:r>
            <a:r>
              <a:rPr lang="cs-CZ" sz="1400" dirty="0"/>
              <a:t>bárova 49/48, 100 00 Praha 10</a:t>
            </a:r>
          </a:p>
          <a:p>
            <a:r>
              <a:rPr lang="de-DE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  <a:t>e-mail: posta@sukl.gov.cz</a:t>
            </a:r>
            <a:br>
              <a:rPr lang="cs-CZ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kern="1200" baseline="0" dirty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+mn-cs"/>
              </a:rPr>
              <a:t>datová schránka: qwfai2m</a:t>
            </a:r>
          </a:p>
          <a:p>
            <a:r>
              <a:rPr lang="cs-CZ" sz="1400" b="1" i="0" u="none" strike="noStrike" baseline="0" dirty="0">
                <a:solidFill>
                  <a:srgbClr val="1EA4A5"/>
                </a:solidFill>
                <a:latin typeface="Calibri-Bold"/>
              </a:rPr>
              <a:t>sukl.gov.cz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4241" y="4022558"/>
            <a:ext cx="8377972" cy="912830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 dirty="0"/>
              <a:t>PRESENTATION NAME (maximum 80 </a:t>
            </a:r>
            <a:r>
              <a:rPr lang="cs-CZ" dirty="0" err="1"/>
              <a:t>characters</a:t>
            </a:r>
            <a:r>
              <a:rPr lang="cs-CZ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0693" y="5369921"/>
            <a:ext cx="8377972" cy="36512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speaker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80693" y="5963276"/>
            <a:ext cx="8377972" cy="365126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8224E1CF-92CE-4B17-BDAA-E3A91A1DE52E}" type="datetime4">
              <a:rPr lang="en-GB" smtClean="0"/>
              <a:pPr/>
              <a:t>20 May 2026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0716" y="6300580"/>
            <a:ext cx="1929016" cy="253916"/>
          </a:xfrm>
        </p:spPr>
        <p:txBody>
          <a:bodyPr/>
          <a:lstStyle/>
          <a:p>
            <a:fld id="{4C186D50-4C2E-44B4-B530-528C412CF42E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7738" y="3569541"/>
            <a:ext cx="8404476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SECTION NAME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045" y="1193904"/>
            <a:ext cx="10628167" cy="55762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046" y="1755327"/>
            <a:ext cx="5181600" cy="444544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390" y="1751531"/>
            <a:ext cx="5231823" cy="444544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D845E-8055-4C69-8A10-A888ED3CCD73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44" y="1206189"/>
            <a:ext cx="10642456" cy="5576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1633" y="1763816"/>
            <a:ext cx="5181600" cy="44369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8A6A-CCC3-4E3F-9340-C9901594C274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763816"/>
            <a:ext cx="5078412" cy="443316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ert  image as background image here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8" y="1206189"/>
            <a:ext cx="10663382" cy="55762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418" y="1763815"/>
            <a:ext cx="5181600" cy="44369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EF91-B924-416E-A062-D1072B87F1D0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5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PRESENTATION NAME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" y="1213265"/>
            <a:ext cx="10614025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773" y="1794531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772" y="2428183"/>
            <a:ext cx="5157787" cy="37687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5147" y="1811543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5147" y="2428183"/>
            <a:ext cx="5157787" cy="376879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E336-866E-4F8C-9D5D-A948EB1A68F9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0" y="1210127"/>
            <a:ext cx="10637260" cy="55762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E336-866E-4F8C-9D5D-A948EB1A68F9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E336-866E-4F8C-9D5D-A948EB1A68F9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3" y="1206189"/>
            <a:ext cx="10652558" cy="55762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878458" cy="250827"/>
          </a:xfrm>
        </p:spPr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4059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3004029" y="3729883"/>
            <a:ext cx="40156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0" u="none" strike="noStrike" baseline="0" dirty="0">
                <a:solidFill>
                  <a:schemeClr val="accent2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 dirty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 dirty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dirty="0">
                <a:solidFill>
                  <a:schemeClr val="accent3"/>
                </a:solidFill>
              </a:rPr>
              <a:t>STATE INSTITUTE FOR DRUG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0" i="0" u="none" strike="noStrike" baseline="0" dirty="0" err="1">
                <a:solidFill>
                  <a:srgbClr val="4D4D4D"/>
                </a:solidFill>
                <a:latin typeface="Calibri" panose="020F0502020204030204" pitchFamily="34" charset="0"/>
              </a:rPr>
              <a:t>Šro</a:t>
            </a:r>
            <a:r>
              <a:rPr lang="cs-CZ" sz="1400" dirty="0"/>
              <a:t>bárova 49/48, 100 00 Prague 10, Czech Republic</a:t>
            </a:r>
            <a:br>
              <a:rPr lang="pt-BR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  <a:t>e-mail: posta@sukl.gov.cz</a:t>
            </a:r>
            <a:br>
              <a:rPr lang="cs-CZ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b="0" i="0" u="none" strike="noStrike" baseline="0" dirty="0">
                <a:solidFill>
                  <a:srgbClr val="4D4D4D"/>
                </a:solidFill>
                <a:latin typeface="Calibri" panose="020F0502020204030204" pitchFamily="34" charset="0"/>
              </a:rPr>
              <a:t>data box: </a:t>
            </a:r>
            <a:r>
              <a:rPr lang="cs-CZ" sz="1400" b="0" i="0" u="none" strike="noStrike" kern="1200" baseline="0" dirty="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+mn-cs"/>
              </a:rPr>
              <a:t>qwfai2m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b="1" i="0" u="none" strike="noStrike" baseline="0" dirty="0">
                <a:solidFill>
                  <a:srgbClr val="1EA4A5"/>
                </a:solidFill>
                <a:latin typeface="Calibri-Bold"/>
              </a:rPr>
              <a:t>sukl.gov.cz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660" y="3569543"/>
            <a:ext cx="8383553" cy="1833730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763816"/>
            <a:ext cx="5181600" cy="44020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D500-F3E8-4418-8D74-5A74890C90EB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652" y="1763816"/>
            <a:ext cx="5181600" cy="44020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653" y="1763816"/>
            <a:ext cx="5180010" cy="44020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E0B4F-2C3C-41F6-8E04-CE8EC182A978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3" y="1763816"/>
            <a:ext cx="5180010" cy="4402034"/>
          </a:xfrm>
        </p:spPr>
        <p:txBody>
          <a:bodyPr/>
          <a:lstStyle/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653" y="1763816"/>
            <a:ext cx="5181600" cy="44020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AD-425C-434C-B30A-E14EFA914F65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5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9" y="1213265"/>
            <a:ext cx="10677093" cy="56425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695" y="1800247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695" y="2439616"/>
            <a:ext cx="5157787" cy="37262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9627" y="1800247"/>
            <a:ext cx="5222586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9626" y="2439616"/>
            <a:ext cx="5224173" cy="37262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54D3-8DA3-41AA-9C9A-727A0B72FCA7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B0FB-0298-4633-A0D2-D88B29C9FB84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B96EE-0725-49F2-A329-0D191A5544A8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3" y="1206189"/>
            <a:ext cx="10652559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653" y="1763816"/>
            <a:ext cx="10652559" cy="440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72589" y="6300580"/>
            <a:ext cx="1928733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FDB52C7C-7B66-41A9-9522-0FA553D19842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199" y="6300580"/>
            <a:ext cx="25386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accent4"/>
                </a:solidFill>
              </a:rPr>
              <a:t>© STÁTNÍ ÚSTAV PRO KONTROLU LÉČIV ●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2E17439-7915-1E23-E178-4214D9C449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289964" y="460973"/>
            <a:ext cx="5163127" cy="253916"/>
          </a:xfrm>
          <a:prstGeom prst="rect">
            <a:avLst/>
          </a:prstGeom>
          <a:noFill/>
        </p:spPr>
        <p:txBody>
          <a:bodyPr wrap="none" rtlCol="0" anchor="b" anchorCtr="0">
            <a:noAutofit/>
          </a:bodyPr>
          <a:lstStyle/>
          <a:p>
            <a:pPr algn="r"/>
            <a:r>
              <a:rPr lang="cs-CZ" sz="1050" b="1" kern="120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FoEK</a:t>
            </a:r>
            <a:r>
              <a:rPr lang="cs-CZ" sz="1050" b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– setkání 21. 5. 2026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84BAE1F-BE21-20D6-8BAA-5287BE300439}"/>
              </a:ext>
            </a:extLst>
          </p:cNvPr>
          <p:cNvSpPr txBox="1">
            <a:spLocks/>
          </p:cNvSpPr>
          <p:nvPr userDrawn="1"/>
        </p:nvSpPr>
        <p:spPr>
          <a:xfrm>
            <a:off x="11606606" y="6427538"/>
            <a:ext cx="397786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05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5FD0F-7C32-43ED-BA0A-4A2CF51240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17" y="1206189"/>
            <a:ext cx="10661795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417" y="1763815"/>
            <a:ext cx="10661796" cy="4436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200217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64E254AA-7466-497D-92B0-D0FA7B0B2A91}" type="datetime4">
              <a:rPr lang="en-GB" smtClean="0"/>
              <a:pPr/>
              <a:t>20 May 2026</a:t>
            </a:fld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>
                <a:solidFill>
                  <a:schemeClr val="accent4"/>
                </a:solidFill>
              </a:rPr>
              <a:t>© STATE INSTITUTE FOR DRUG CONTROL ●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88B5888-5B25-0F1E-C069-440E5B5A437A}"/>
              </a:ext>
            </a:extLst>
          </p:cNvPr>
          <p:cNvSpPr txBox="1"/>
          <p:nvPr userDrawn="1"/>
        </p:nvSpPr>
        <p:spPr>
          <a:xfrm>
            <a:off x="6289963" y="460973"/>
            <a:ext cx="5160657" cy="253916"/>
          </a:xfrm>
          <a:prstGeom prst="rect">
            <a:avLst/>
          </a:prstGeom>
          <a:noFill/>
        </p:spPr>
        <p:txBody>
          <a:bodyPr wrap="none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schemeClr val="accent4"/>
                </a:solidFill>
              </a:rPr>
              <a:t>Fill in the PRESENTATION NAME</a:t>
            </a:r>
            <a:r>
              <a:rPr lang="cs-CZ" sz="1050" b="1" dirty="0">
                <a:solidFill>
                  <a:schemeClr val="accent4"/>
                </a:solidFill>
              </a:rPr>
              <a:t> (72 </a:t>
            </a:r>
            <a:r>
              <a:rPr lang="cs-CZ" sz="1050" b="1" dirty="0" err="1">
                <a:solidFill>
                  <a:schemeClr val="accent4"/>
                </a:solidFill>
              </a:rPr>
              <a:t>characters</a:t>
            </a:r>
            <a:r>
              <a:rPr lang="cs-CZ" sz="1050" b="1" dirty="0">
                <a:solidFill>
                  <a:schemeClr val="accent4"/>
                </a:solidFill>
              </a:rPr>
              <a:t>)</a:t>
            </a:r>
            <a:r>
              <a:rPr lang="en-US" sz="1050" b="1" dirty="0">
                <a:solidFill>
                  <a:schemeClr val="accent4"/>
                </a:solidFill>
              </a:rPr>
              <a:t> in ZOBRAZENÍ&gt;PŘEDLOHA SNÍMKŮ</a:t>
            </a:r>
            <a:r>
              <a:rPr lang="cs-CZ" sz="1050" b="1" dirty="0">
                <a:solidFill>
                  <a:schemeClr val="accent4"/>
                </a:solidFill>
              </a:rPr>
              <a:t> </a:t>
            </a:r>
            <a:r>
              <a:rPr lang="cs-CZ" sz="1050" b="1" dirty="0" err="1">
                <a:solidFill>
                  <a:schemeClr val="accent4"/>
                </a:solidFill>
              </a:rPr>
              <a:t>bookmark</a:t>
            </a:r>
            <a:endParaRPr lang="cs-CZ" sz="1050" b="1" dirty="0">
              <a:solidFill>
                <a:schemeClr val="accent4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1CE76C-AC00-7C6E-2336-7EDDDEFF4719}"/>
              </a:ext>
            </a:extLst>
          </p:cNvPr>
          <p:cNvSpPr txBox="1">
            <a:spLocks/>
          </p:cNvSpPr>
          <p:nvPr userDrawn="1"/>
        </p:nvSpPr>
        <p:spPr>
          <a:xfrm>
            <a:off x="11606612" y="6427538"/>
            <a:ext cx="397786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05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E5FD0F-7C32-43ED-BA0A-4A2CF512401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4" pos="506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AST-EU@hma.e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FoEK</a:t>
            </a:r>
            <a:r>
              <a:rPr lang="cs-CZ" dirty="0"/>
              <a:t> 21. 5. 2026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MUDr. Alice Němcová – ředitelka Odboru klinických hodnocení léčivých přípravků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74224" y="5907232"/>
            <a:ext cx="8377989" cy="365126"/>
          </a:xfrm>
        </p:spPr>
        <p:txBody>
          <a:bodyPr/>
          <a:lstStyle/>
          <a:p>
            <a:fld id="{75A12381-2B6B-4E3D-9F53-E1841AF44DFA}" type="datetime4">
              <a:rPr lang="cs-CZ" smtClean="0"/>
              <a:t>20. května 2026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F3E7743-015C-6E2E-8562-0240A889BA27}"/>
              </a:ext>
            </a:extLst>
          </p:cNvPr>
          <p:cNvSpPr txBox="1">
            <a:spLocks/>
          </p:cNvSpPr>
          <p:nvPr/>
        </p:nvSpPr>
        <p:spPr>
          <a:xfrm>
            <a:off x="8247004" y="1653874"/>
            <a:ext cx="3105209" cy="1918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pPr>
              <a:spcAft>
                <a:spcPts val="600"/>
              </a:spcAft>
            </a:pPr>
            <a:r>
              <a:rPr lang="cs-CZ" sz="14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endParaRPr lang="cs-CZ" sz="1400" b="0" dirty="0">
              <a:solidFill>
                <a:schemeClr val="tx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1838A7D-623D-C4BC-F74F-D4F5E5663A72}"/>
              </a:ext>
            </a:extLst>
          </p:cNvPr>
          <p:cNvSpPr txBox="1"/>
          <p:nvPr/>
        </p:nvSpPr>
        <p:spPr>
          <a:xfrm>
            <a:off x="8477740" y="1253764"/>
            <a:ext cx="2643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  <a:latin typeface="+mj-lt"/>
              </a:rPr>
              <a:t>Máte aplikaci eRecept?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6299134-3FFC-E05A-A0A5-66E36C7E7715}"/>
              </a:ext>
            </a:extLst>
          </p:cNvPr>
          <p:cNvSpPr txBox="1"/>
          <p:nvPr/>
        </p:nvSpPr>
        <p:spPr>
          <a:xfrm>
            <a:off x="8926194" y="3752892"/>
            <a:ext cx="176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  <a:latin typeface="+mj-lt"/>
              </a:rPr>
              <a:t>STÁHNĚTE ZDE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328B72-45D4-6883-5D3A-2E9685AA473E}"/>
              </a:ext>
            </a:extLst>
          </p:cNvPr>
          <p:cNvSpPr txBox="1"/>
          <p:nvPr/>
        </p:nvSpPr>
        <p:spPr>
          <a:xfrm>
            <a:off x="2958053" y="3738102"/>
            <a:ext cx="34582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2"/>
                </a:solidFill>
                <a:latin typeface="Calibri-Bold"/>
              </a:rPr>
              <a:t>DĚKUJEME ZA POZORNOST</a:t>
            </a:r>
          </a:p>
          <a:p>
            <a:endParaRPr lang="cs-CZ" b="1" dirty="0">
              <a:solidFill>
                <a:srgbClr val="1EA4A5"/>
              </a:solidFill>
              <a:latin typeface="Calibri-Bold"/>
            </a:endParaRPr>
          </a:p>
          <a:p>
            <a:r>
              <a:rPr lang="cs-CZ" sz="1400" b="1" dirty="0">
                <a:solidFill>
                  <a:schemeClr val="accent3"/>
                </a:solidFill>
                <a:latin typeface="Calibri-Bold"/>
              </a:rPr>
              <a:t>STÁTNÍ ÚSTAV PRO KONTROLU LÉČIV</a:t>
            </a:r>
            <a:br>
              <a:rPr lang="cs-CZ" sz="1400" b="1" dirty="0">
                <a:solidFill>
                  <a:srgbClr val="1EA4A5"/>
                </a:solidFill>
                <a:latin typeface="Calibri-Bold"/>
              </a:rPr>
            </a:br>
            <a:r>
              <a:rPr lang="cs-CZ" sz="1400" dirty="0"/>
              <a:t>Šrobárova 49/48, 100 00 Praha 10</a:t>
            </a:r>
            <a:br>
              <a:rPr lang="pt-BR" sz="140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400" dirty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40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dirty="0">
                <a:solidFill>
                  <a:srgbClr val="4D4D4D"/>
                </a:solidFill>
                <a:latin typeface="Calibri" panose="020F0502020204030204" pitchFamily="34" charset="0"/>
              </a:rPr>
              <a:t>e-mail: posta@sukl.gov.cz</a:t>
            </a:r>
            <a:br>
              <a:rPr lang="cs-CZ" sz="1400" dirty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400" dirty="0">
                <a:solidFill>
                  <a:srgbClr val="4D4D4D"/>
                </a:solidFill>
                <a:latin typeface="Calibri" panose="020F0502020204030204" pitchFamily="34" charset="0"/>
              </a:rPr>
              <a:t>datová schránka: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qwfai2m</a:t>
            </a:r>
            <a:endParaRPr lang="cs-CZ" sz="1400" dirty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1400" b="1" dirty="0">
                <a:solidFill>
                  <a:srgbClr val="1EA4A5"/>
                </a:solidFill>
                <a:latin typeface="Calibri-Bold"/>
              </a:rPr>
              <a:t>sukl.gov.cz</a:t>
            </a:r>
            <a:endParaRPr lang="cs-CZ" sz="14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9373AB9D-4050-6E73-F2F2-CCA7AC9CC97B}"/>
              </a:ext>
            </a:extLst>
          </p:cNvPr>
          <p:cNvGrpSpPr/>
          <p:nvPr/>
        </p:nvGrpSpPr>
        <p:grpSpPr>
          <a:xfrm>
            <a:off x="8115299" y="4343148"/>
            <a:ext cx="3459563" cy="1725074"/>
            <a:chOff x="8038503" y="4190226"/>
            <a:chExt cx="3610640" cy="1754184"/>
          </a:xfrm>
        </p:grpSpPr>
        <p:pic>
          <p:nvPicPr>
            <p:cNvPr id="3" name="Grafický objekt 2">
              <a:extLst>
                <a:ext uri="{FF2B5EF4-FFF2-40B4-BE49-F238E27FC236}">
                  <a16:creationId xmlns:a16="http://schemas.microsoft.com/office/drawing/2014/main" id="{E3BEEA74-43B8-9B3A-9818-6FCABCFF71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rcRect l="5653" t="5651"/>
            <a:stretch>
              <a:fillRect/>
            </a:stretch>
          </p:blipFill>
          <p:spPr>
            <a:xfrm>
              <a:off x="9872133" y="4190226"/>
              <a:ext cx="1777010" cy="1754184"/>
            </a:xfrm>
            <a:prstGeom prst="rect">
              <a:avLst/>
            </a:prstGeom>
          </p:spPr>
        </p:pic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5460307C-9FF4-CB4E-73C5-B1600C09449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651" r="7592"/>
            <a:stretch>
              <a:fillRect/>
            </a:stretch>
          </p:blipFill>
          <p:spPr>
            <a:xfrm>
              <a:off x="8038503" y="4190226"/>
              <a:ext cx="1740497" cy="1754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67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09DD3-3451-F3EF-DF11-259841B7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3" y="1206190"/>
            <a:ext cx="10652559" cy="1339942"/>
          </a:xfrm>
        </p:spPr>
        <p:txBody>
          <a:bodyPr/>
          <a:lstStyle/>
          <a:p>
            <a:r>
              <a:rPr lang="cs-CZ" sz="3600" dirty="0"/>
              <a:t>Aspekty udělování informovaného souhlasu </a:t>
            </a:r>
            <a:br>
              <a:rPr lang="cs-CZ" sz="3600" dirty="0"/>
            </a:br>
            <a:r>
              <a:rPr lang="cs-CZ" sz="3600" dirty="0"/>
              <a:t>v urgentních stavech - </a:t>
            </a:r>
            <a:r>
              <a:rPr lang="cs-CZ" sz="3600" b="0" dirty="0"/>
              <a:t>právní limity, odpovědnost a praxe</a:t>
            </a:r>
            <a:endParaRPr lang="cs-CZ" sz="3600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0881B0-18C2-DE6A-B09C-09410317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CB0FB-0298-4633-A0D2-D88B29C9FB84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46C4084-4889-DEEC-B8A5-48E5DFED8D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Panelová diskuse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23EE4A3-6144-03E3-4ACC-2BDF4AA20C50}"/>
              </a:ext>
            </a:extLst>
          </p:cNvPr>
          <p:cNvSpPr txBox="1"/>
          <p:nvPr/>
        </p:nvSpPr>
        <p:spPr>
          <a:xfrm>
            <a:off x="802070" y="2853695"/>
            <a:ext cx="865723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hangingPunct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Moderátor: MUDr. Alice Němcová (SÚKL)</a:t>
            </a:r>
          </a:p>
          <a:p>
            <a:pPr lvl="0" hangingPunct="0">
              <a:buSzPts val="1000"/>
              <a:tabLst>
                <a:tab pos="457200" algn="l"/>
              </a:tabLst>
            </a:pPr>
            <a:endParaRPr lang="cs-CZ" sz="2000" dirty="0">
              <a:effectLst/>
              <a:ea typeface="Times New Roman" panose="02020603050405020304" pitchFamily="18" charset="0"/>
            </a:endParaRPr>
          </a:p>
          <a:p>
            <a:pPr marL="342900" lvl="0" indent="-342900" hangingPunct="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 err="1">
                <a:effectLst/>
                <a:ea typeface="Times New Roman" panose="02020603050405020304" pitchFamily="18" charset="0"/>
              </a:rPr>
              <a:t>Panelisté</a:t>
            </a:r>
            <a:r>
              <a:rPr lang="cs-CZ" sz="20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342900" lvl="0" indent="-342900" hangingPunct="0">
              <a:buSzPts val="1000"/>
              <a:buFont typeface="Times New Roman" panose="02020603050405020304" pitchFamily="18" charset="0"/>
              <a:buChar char="-"/>
              <a:tabLst>
                <a:tab pos="1350645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Prof. MUDr. Jan Bělohlávek, Ph.D. (VFN) - za zkoušející</a:t>
            </a:r>
          </a:p>
          <a:p>
            <a:pPr marL="342900" lvl="0" indent="-342900" hangingPunct="0">
              <a:buSzPts val="1000"/>
              <a:buFont typeface="Times New Roman" panose="02020603050405020304" pitchFamily="18" charset="0"/>
              <a:buChar char="-"/>
              <a:tabLst>
                <a:tab pos="1350645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JUDr. Milada Džupinková (EK FN Královské Vinohrady) - za právníky</a:t>
            </a:r>
          </a:p>
          <a:p>
            <a:pPr marL="342900" lvl="0" indent="-342900" hangingPunct="0">
              <a:buSzPts val="1000"/>
              <a:buFont typeface="Times New Roman" panose="02020603050405020304" pitchFamily="18" charset="0"/>
              <a:buChar char="-"/>
              <a:tabLst>
                <a:tab pos="1350645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MUDr. Alice Němcová (Sekce KH) - za SÚKL</a:t>
            </a:r>
          </a:p>
          <a:p>
            <a:pPr marL="342900" lvl="0" indent="-342900" hangingPunct="0">
              <a:buSzPts val="1000"/>
              <a:buFont typeface="Times New Roman" panose="02020603050405020304" pitchFamily="18" charset="0"/>
              <a:buChar char="-"/>
              <a:tabLst>
                <a:tab pos="1350645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Ing. Miroslava Dvořáková (MSD) - za zadavatele</a:t>
            </a:r>
          </a:p>
          <a:p>
            <a:pPr marL="342900" lvl="0" indent="-342900" hangingPunct="0">
              <a:buSzPts val="1000"/>
              <a:buFont typeface="Times New Roman" panose="02020603050405020304" pitchFamily="18" charset="0"/>
              <a:buChar char="-"/>
              <a:tabLst>
                <a:tab pos="1350645" algn="l"/>
              </a:tabLst>
            </a:pPr>
            <a:r>
              <a:rPr lang="cs-CZ" sz="2000" dirty="0">
                <a:effectLst/>
                <a:ea typeface="Times New Roman" panose="02020603050405020304" pitchFamily="18" charset="0"/>
              </a:rPr>
              <a:t>Mgr. Eva Sarah Al Jamal (EK FN Motol a Homolka) - za etické komise</a:t>
            </a:r>
          </a:p>
          <a:p>
            <a:pPr hangingPunct="0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5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2A0E0-6293-6DF2-DCED-22FE321A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projekt FAST-EU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7105F7-F66B-0459-BF2F-3BD1C66D2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F</a:t>
            </a:r>
            <a:r>
              <a:rPr lang="en-GB" dirty="0"/>
              <a:t>acilitating</a:t>
            </a:r>
            <a:r>
              <a:rPr lang="en-GB" b="1" dirty="0"/>
              <a:t> </a:t>
            </a:r>
            <a:r>
              <a:rPr lang="en-GB" dirty="0"/>
              <a:t>and</a:t>
            </a:r>
            <a:r>
              <a:rPr lang="en-GB" b="1" dirty="0"/>
              <a:t> </a:t>
            </a:r>
            <a:r>
              <a:rPr lang="en-GB" b="1" u="sng" dirty="0"/>
              <a:t>A</a:t>
            </a:r>
            <a:r>
              <a:rPr lang="en-GB" dirty="0"/>
              <a:t>ccelerating </a:t>
            </a:r>
            <a:r>
              <a:rPr lang="en-GB" b="1" u="sng" dirty="0"/>
              <a:t>S</a:t>
            </a:r>
            <a:r>
              <a:rPr lang="en-GB" dirty="0"/>
              <a:t>trategic Clinical </a:t>
            </a:r>
            <a:r>
              <a:rPr lang="en-GB" b="1" u="sng" dirty="0"/>
              <a:t>T</a:t>
            </a:r>
            <a:r>
              <a:rPr lang="en-GB" dirty="0"/>
              <a:t>rials</a:t>
            </a:r>
            <a:r>
              <a:rPr lang="en-GB" b="1" dirty="0"/>
              <a:t> </a:t>
            </a:r>
            <a:r>
              <a:rPr lang="en-GB" dirty="0"/>
              <a:t>in the </a:t>
            </a:r>
            <a:r>
              <a:rPr lang="en-GB" b="1" u="sng" dirty="0"/>
              <a:t>EU</a:t>
            </a:r>
            <a:endParaRPr lang="cs-CZ" dirty="0"/>
          </a:p>
          <a:p>
            <a:r>
              <a:rPr lang="cs-CZ" dirty="0"/>
              <a:t>Iniciativa HMA, CTCG a </a:t>
            </a:r>
            <a:r>
              <a:rPr lang="cs-CZ" dirty="0" err="1"/>
              <a:t>MedEthics</a:t>
            </a:r>
            <a:r>
              <a:rPr lang="cs-CZ" dirty="0"/>
              <a:t> EU</a:t>
            </a:r>
          </a:p>
          <a:p>
            <a:r>
              <a:rPr lang="cs-CZ" dirty="0"/>
              <a:t>Cíl – zrychlené posuzování iniciálních žádostí o povolení mezinárodních KH</a:t>
            </a:r>
          </a:p>
          <a:p>
            <a:pPr lvl="1"/>
            <a:r>
              <a:rPr lang="cs-CZ" sz="2200" dirty="0"/>
              <a:t>zlepšit předvídatelnost termínů (</a:t>
            </a:r>
            <a:r>
              <a:rPr lang="cs-CZ" sz="2200" dirty="0" err="1"/>
              <a:t>timeline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posílit koordinaci mezi MSC</a:t>
            </a:r>
          </a:p>
          <a:p>
            <a:pPr lvl="1"/>
            <a:r>
              <a:rPr lang="cs-CZ" sz="2200" dirty="0"/>
              <a:t>prokázat schopnost EU zrychlit regulační proces</a:t>
            </a:r>
          </a:p>
          <a:p>
            <a:pPr lvl="1"/>
            <a:r>
              <a:rPr lang="cs-CZ" sz="2200" dirty="0"/>
              <a:t>usnadnit včasný přístup pacientů k inovativním terapiím</a:t>
            </a:r>
          </a:p>
          <a:p>
            <a:r>
              <a:rPr lang="cs-CZ" dirty="0"/>
              <a:t>Dobrovolné zapojení MSC (23) a etických komisí</a:t>
            </a:r>
          </a:p>
          <a:p>
            <a:pPr lvl="1"/>
            <a:r>
              <a:rPr lang="cs-CZ" dirty="0"/>
              <a:t>Příloha II </a:t>
            </a:r>
            <a:r>
              <a:rPr lang="cs-CZ" dirty="0" err="1"/>
              <a:t>guidu</a:t>
            </a:r>
            <a:r>
              <a:rPr lang="cs-CZ" dirty="0"/>
              <a:t> pro sponzory: AT, BE, CY, CZ, DE, DK, EE, ES, FI, FR, HR, HU, IE, IT, LV, NL, NO, PL, PT, RO, SE, SI, SK (a jejich etických komisí)</a:t>
            </a:r>
          </a:p>
          <a:p>
            <a:r>
              <a:rPr lang="cs-CZ" dirty="0"/>
              <a:t>Dotýká se </a:t>
            </a:r>
            <a:r>
              <a:rPr lang="cs-CZ" dirty="0" err="1"/>
              <a:t>timeline</a:t>
            </a:r>
            <a:r>
              <a:rPr lang="cs-CZ" dirty="0"/>
              <a:t>, plně platí CTR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7D4ECA-A8C0-26F3-0C83-665944CA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75431EA-06A1-03D9-1F65-B7A053AB9B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SÚKL - INFO</a:t>
            </a:r>
          </a:p>
        </p:txBody>
      </p:sp>
    </p:spTree>
    <p:extLst>
      <p:ext uri="{BB962C8B-B14F-4D97-AF65-F5344CB8AC3E}">
        <p14:creationId xmlns:p14="http://schemas.microsoft.com/office/powerpoint/2010/main" val="8782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8CA6-11C1-BF1F-BFE6-1C4CB02F3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CCD35-368B-5AE7-66CC-1A85D0C9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projekt FAST-EU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E9CDF-44D9-6328-9E42-885CF7066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KH u kterých lze žádat o FAST-EU</a:t>
            </a:r>
            <a:endParaRPr lang="cs-CZ" dirty="0"/>
          </a:p>
          <a:p>
            <a:pPr lvl="1"/>
            <a:r>
              <a:rPr lang="cs-CZ" sz="2200" dirty="0"/>
              <a:t>iniciální žádosti o mezinárodní KH</a:t>
            </a:r>
          </a:p>
          <a:p>
            <a:pPr lvl="1"/>
            <a:r>
              <a:rPr lang="cs-CZ" sz="2200" dirty="0"/>
              <a:t>všechny kategorie </a:t>
            </a:r>
            <a:r>
              <a:rPr lang="cs-CZ" sz="2200" dirty="0" err="1"/>
              <a:t>IMPs</a:t>
            </a:r>
            <a:endParaRPr lang="cs-CZ" sz="2200" dirty="0"/>
          </a:p>
          <a:p>
            <a:r>
              <a:rPr lang="cs-CZ" u="sng" dirty="0"/>
              <a:t>KH na která se FAST-EU nevztahuje</a:t>
            </a:r>
          </a:p>
          <a:p>
            <a:pPr lvl="1"/>
            <a:r>
              <a:rPr lang="cs-CZ" sz="2200" dirty="0"/>
              <a:t>národní KH</a:t>
            </a:r>
          </a:p>
          <a:p>
            <a:pPr lvl="1"/>
            <a:r>
              <a:rPr lang="cs-CZ" sz="2200" dirty="0"/>
              <a:t>částečné podání dle čl.11 (tzn. pouze PART I)</a:t>
            </a:r>
          </a:p>
          <a:p>
            <a:pPr lvl="1"/>
            <a:r>
              <a:rPr lang="cs-CZ" sz="2200" dirty="0" err="1"/>
              <a:t>resubmission</a:t>
            </a:r>
            <a:r>
              <a:rPr lang="cs-CZ" sz="2200" dirty="0"/>
              <a:t> dříve podaných, propadlých, stažených nebo zamítnutých KH</a:t>
            </a:r>
          </a:p>
          <a:p>
            <a:pPr lvl="1"/>
            <a:r>
              <a:rPr lang="cs-CZ" sz="2200" dirty="0"/>
              <a:t>vyžadující zásadní úpravy a následné doplnění dalších MSC</a:t>
            </a:r>
          </a:p>
          <a:p>
            <a:pPr lvl="1"/>
            <a:r>
              <a:rPr lang="cs-CZ" sz="2200" dirty="0"/>
              <a:t>kombinovaná KH v rámci projektu COMBINE</a:t>
            </a:r>
          </a:p>
          <a:p>
            <a:r>
              <a:rPr lang="cs-CZ" dirty="0"/>
              <a:t>V době podání žádosti o zařazení do projektu, musí být dokumentace KH plně připravena k podání do CTIS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94166C-C1BB-A84E-01FD-00A1A7182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3D8252-DA18-A4CA-2F19-AF24DC2AA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SÚKL - INFO</a:t>
            </a:r>
          </a:p>
        </p:txBody>
      </p:sp>
    </p:spTree>
    <p:extLst>
      <p:ext uri="{BB962C8B-B14F-4D97-AF65-F5344CB8AC3E}">
        <p14:creationId xmlns:p14="http://schemas.microsoft.com/office/powerpoint/2010/main" val="370089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5A81F-902C-8448-DEDE-869BF345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CE539-724B-7C93-05D4-767F881FA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projekt FAST-EU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2CAE5-5B78-942A-352B-DB55742A9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KH a zařazení KH do projektu FAST-EU – </a:t>
            </a:r>
            <a:r>
              <a:rPr lang="cs-CZ" b="1" dirty="0"/>
              <a:t>časové sloty</a:t>
            </a:r>
          </a:p>
          <a:p>
            <a:r>
              <a:rPr lang="cs-CZ" u="sng" dirty="0"/>
              <a:t>Výběrová komise </a:t>
            </a:r>
            <a:r>
              <a:rPr lang="cs-CZ" dirty="0"/>
              <a:t>– předsedové CTCG a </a:t>
            </a:r>
            <a:r>
              <a:rPr lang="cs-CZ" dirty="0" err="1"/>
              <a:t>MedEthics</a:t>
            </a:r>
            <a:endParaRPr lang="cs-CZ" dirty="0"/>
          </a:p>
          <a:p>
            <a:r>
              <a:rPr lang="cs-CZ" u="sng" dirty="0"/>
              <a:t>Výběrová kritéria</a:t>
            </a:r>
            <a:r>
              <a:rPr lang="cs-CZ" dirty="0"/>
              <a:t>:</a:t>
            </a:r>
          </a:p>
          <a:p>
            <a:pPr lvl="1"/>
            <a:r>
              <a:rPr lang="cs-CZ" sz="2200" dirty="0"/>
              <a:t>počet MSC v daném KH</a:t>
            </a:r>
          </a:p>
          <a:p>
            <a:pPr lvl="1"/>
            <a:r>
              <a:rPr lang="cs-CZ" sz="2200" dirty="0"/>
              <a:t>vhodnost a dostupnost navrženého RMS (flexibilita změny RMS – alternativní návrh)</a:t>
            </a:r>
          </a:p>
          <a:p>
            <a:pPr lvl="1"/>
            <a:r>
              <a:rPr lang="cs-CZ" sz="2200" dirty="0"/>
              <a:t>význam a náročnost KH (i s ohledem na Biotech </a:t>
            </a:r>
            <a:r>
              <a:rPr lang="cs-CZ" sz="2200" dirty="0" err="1"/>
              <a:t>Act</a:t>
            </a:r>
            <a:r>
              <a:rPr lang="cs-CZ" sz="2200" dirty="0"/>
              <a:t>)</a:t>
            </a:r>
          </a:p>
          <a:p>
            <a:pPr lvl="1"/>
            <a:r>
              <a:rPr lang="cs-CZ" sz="2200" dirty="0"/>
              <a:t>předchozí zapojení sponzora do aktivit EU (např. </a:t>
            </a:r>
            <a:r>
              <a:rPr lang="cs-CZ" sz="2200" dirty="0" err="1"/>
              <a:t>Scientific</a:t>
            </a:r>
            <a:r>
              <a:rPr lang="cs-CZ" sz="2200" dirty="0"/>
              <a:t> </a:t>
            </a:r>
            <a:r>
              <a:rPr lang="cs-CZ" sz="2200" dirty="0" err="1"/>
              <a:t>Advice</a:t>
            </a:r>
            <a:r>
              <a:rPr lang="cs-CZ" sz="2200" dirty="0"/>
              <a:t>, PRIME aj.)</a:t>
            </a:r>
          </a:p>
          <a:p>
            <a:pPr lvl="1"/>
            <a:r>
              <a:rPr lang="cs-CZ" sz="2200" dirty="0"/>
              <a:t>pracovní vytížení a kapacity zúčastněných MSC</a:t>
            </a:r>
          </a:p>
          <a:p>
            <a:r>
              <a:rPr lang="cs-CZ" u="sng" dirty="0"/>
              <a:t>Koordinační kancelář FAST-EU (EMA) </a:t>
            </a:r>
            <a:r>
              <a:rPr lang="cs-CZ" dirty="0"/>
              <a:t>– podpůrnou, ne rozhodovací úlohu</a:t>
            </a:r>
          </a:p>
          <a:p>
            <a:r>
              <a:rPr lang="cs-CZ" u="sng" dirty="0"/>
              <a:t>Konečné rozhodnutí </a:t>
            </a:r>
            <a:r>
              <a:rPr lang="cs-CZ" dirty="0"/>
              <a:t>o přijetí KH a přidělení slotů má </a:t>
            </a:r>
            <a:r>
              <a:rPr lang="cs-CZ" u="sng" dirty="0"/>
              <a:t>RMS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B009E9-1C52-CB21-FA99-2AB22104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C54AD9-1A30-05AE-68D4-A9FF0A7AB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SÚKL - INFO</a:t>
            </a:r>
          </a:p>
        </p:txBody>
      </p:sp>
    </p:spTree>
    <p:extLst>
      <p:ext uri="{BB962C8B-B14F-4D97-AF65-F5344CB8AC3E}">
        <p14:creationId xmlns:p14="http://schemas.microsoft.com/office/powerpoint/2010/main" val="296243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2403-C812-E1D0-59AD-6B885AD35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F7D06-603D-656E-6C33-85B8B21B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Pilotní projekt FAST-EU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5A06E-7585-B81F-370D-602908D5B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3" y="1763816"/>
            <a:ext cx="6371181" cy="4621218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Žádost </a:t>
            </a:r>
            <a:r>
              <a:rPr lang="cs-CZ" sz="2000" u="sng" dirty="0" err="1"/>
              <a:t>Letter</a:t>
            </a:r>
            <a:r>
              <a:rPr lang="cs-CZ" sz="2000" u="sng" dirty="0"/>
              <a:t> </a:t>
            </a:r>
            <a:r>
              <a:rPr lang="cs-CZ" sz="2000" u="sng" dirty="0" err="1"/>
              <a:t>of</a:t>
            </a:r>
            <a:r>
              <a:rPr lang="cs-CZ" sz="2000" u="sng" dirty="0"/>
              <a:t> </a:t>
            </a:r>
            <a:r>
              <a:rPr lang="cs-CZ" sz="2000" u="sng" dirty="0" err="1"/>
              <a:t>Intention</a:t>
            </a:r>
            <a:r>
              <a:rPr lang="cs-CZ" sz="2000" u="sng" dirty="0"/>
              <a:t> </a:t>
            </a:r>
            <a:r>
              <a:rPr lang="cs-CZ" sz="2000" dirty="0"/>
              <a:t>– do koordinační kanceláře </a:t>
            </a:r>
            <a:r>
              <a:rPr lang="cs-CZ" sz="2000" dirty="0">
                <a:hlinkClick r:id="rId2"/>
              </a:rPr>
              <a:t>FAST-EU@hma.eu</a:t>
            </a:r>
            <a:endParaRPr lang="cs-CZ" sz="2000" dirty="0"/>
          </a:p>
          <a:p>
            <a:r>
              <a:rPr lang="cs-CZ" sz="2000" dirty="0"/>
              <a:t>Do 5 dnů sdělení o přijetí a přidělení slotu nebo odmítnutí žádosti</a:t>
            </a:r>
          </a:p>
          <a:p>
            <a:r>
              <a:rPr lang="cs-CZ" sz="2000" dirty="0"/>
              <a:t>Celková doba posouzení </a:t>
            </a:r>
            <a:r>
              <a:rPr lang="cs-CZ" sz="2000" b="1" u="sng" dirty="0"/>
              <a:t>70 kalendářních dnů </a:t>
            </a:r>
            <a:r>
              <a:rPr lang="cs-CZ" sz="2000" dirty="0"/>
              <a:t>(10 týdnů); </a:t>
            </a:r>
            <a:r>
              <a:rPr lang="cs-CZ" sz="2000" i="1" dirty="0"/>
              <a:t>výrazné zkrácení proti současným 124 dnům</a:t>
            </a:r>
            <a:endParaRPr lang="cs-CZ" sz="2000" dirty="0"/>
          </a:p>
          <a:p>
            <a:r>
              <a:rPr lang="cs-CZ" sz="2000" dirty="0"/>
              <a:t>Týká se změn časů, ale jinak platí CTR v plném rozsahu; proceduru vede RMS</a:t>
            </a:r>
          </a:p>
          <a:p>
            <a:r>
              <a:rPr lang="cs-CZ" sz="2000" u="sng" dirty="0"/>
              <a:t>Paralelní postupy posouzení – 3 fáze</a:t>
            </a:r>
          </a:p>
          <a:p>
            <a:pPr lvl="1"/>
            <a:r>
              <a:rPr lang="cs-CZ" dirty="0"/>
              <a:t>žádost</a:t>
            </a:r>
          </a:p>
          <a:p>
            <a:pPr lvl="1"/>
            <a:r>
              <a:rPr lang="cs-CZ" dirty="0"/>
              <a:t>validace</a:t>
            </a:r>
          </a:p>
          <a:p>
            <a:pPr lvl="1"/>
            <a:r>
              <a:rPr lang="cs-CZ" dirty="0"/>
              <a:t>posouzení PART I</a:t>
            </a:r>
          </a:p>
          <a:p>
            <a:pPr lvl="1"/>
            <a:r>
              <a:rPr lang="cs-CZ" dirty="0"/>
              <a:t>posouzení PART II</a:t>
            </a:r>
          </a:p>
          <a:p>
            <a:r>
              <a:rPr lang="cs-CZ" sz="2000" u="sng" dirty="0"/>
              <a:t>Komunikace sponzor – RMS</a:t>
            </a:r>
          </a:p>
          <a:p>
            <a:r>
              <a:rPr lang="cs-CZ" sz="2000" u="sng" dirty="0"/>
              <a:t>ČR </a:t>
            </a:r>
            <a:r>
              <a:rPr lang="cs-CZ" sz="2000" dirty="0"/>
              <a:t>– 2 povoleny, 5 v posuzování, 1 bude předloženo</a:t>
            </a:r>
            <a:endParaRPr lang="cs-CZ" sz="2000" u="sng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BBF936-B465-01C1-A085-EE8FB78B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9FF3360-7DC6-7E21-E1D1-754BBFE33D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SÚKL - INFO</a:t>
            </a:r>
          </a:p>
        </p:txBody>
      </p:sp>
      <p:pic>
        <p:nvPicPr>
          <p:cNvPr id="6" name="Obrázek 5" descr="Obsah obrázku text, snímek obrazovky, software, Počítačová ikona&#10;&#10;Obsah generovaný pomocí AI může být nesprávný.">
            <a:extLst>
              <a:ext uri="{FF2B5EF4-FFF2-40B4-BE49-F238E27FC236}">
                <a16:creationId xmlns:a16="http://schemas.microsoft.com/office/drawing/2014/main" id="{9D6B2B0E-FDC2-D357-E1FF-6FD08A559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35" t="19688" r="42190" b="5550"/>
          <a:stretch>
            <a:fillRect/>
          </a:stretch>
        </p:blipFill>
        <p:spPr bwMode="auto">
          <a:xfrm>
            <a:off x="6914147" y="963367"/>
            <a:ext cx="4373963" cy="5786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729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A0A2B-3DB0-754E-8EA2-BE8F73B5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7BFA-9C4B-5DF1-A058-5950F6E5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2026 – co bylo a co nás čeká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1F9C-49AB-FBE2-44F3-1C849B358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b="1" dirty="0">
                <a:solidFill>
                  <a:srgbClr val="FF0000"/>
                </a:solidFill>
              </a:rPr>
              <a:t>KH – dle čl. 11 CTR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Povolení KH při předložení dokumentace k PART I a nevyplněné PART II ( v dokumentech je uvedeno u center – PLACEHOLDER / DO NOT EDIT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„Jedná se o dočasný dokument, který uvádí, že KH nesmí být v tomto členském státě zahájeno a nesmí být prováděn nábor účastníků, dokud nebudou zadavatelem předloženy a členským státem schváleny konkrétní informace, jako jsou dokumenty popisující opatření pro nábor a informace pro účastníky, včetně formuláře informovaného souhlasu (článek 11 nařízení (EU) č. 536/2014). Konečné dokumenty pro toto KH pak nahradí dokumenty dočasné.“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Bude vydáno rozhodnutí, které bude mít uvedeno, že KH nelze zahájit před schválením PART II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Noví koordinátoři OKA/KEK (Bc. Jarmila Lukešová, Mgr. Tereza Kölblová, Mgr. Tereza </a:t>
            </a:r>
            <a:r>
              <a:rPr lang="cs-CZ" sz="2200" dirty="0" err="1"/>
              <a:t>Smlsalová</a:t>
            </a:r>
            <a:r>
              <a:rPr lang="cs-CZ" sz="2200" dirty="0"/>
              <a:t>)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cs-CZ" sz="2200" dirty="0"/>
              <a:t>Nově pozice vedoucího EK</a:t>
            </a:r>
          </a:p>
          <a:p>
            <a:pPr marL="457200" lvl="1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cs-CZ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2DF3-5424-589C-4675-54BBAA9C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878458" cy="250827"/>
          </a:xfrm>
        </p:spPr>
        <p:txBody>
          <a:bodyPr/>
          <a:lstStyle/>
          <a:p>
            <a:fld id="{B392703C-04D1-4CC5-A690-169AEDE5576E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F3D5C9-96FA-FBE1-C743-DBDFD118A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00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2026 – co bylo a co nás čeká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9600" dirty="0"/>
              <a:t>Národní strategie pro KH (Semináře / konzultace / přednášky mimo SÚKL (IPVZ, </a:t>
            </a:r>
            <a:r>
              <a:rPr lang="cs-CZ" sz="9600" dirty="0" err="1"/>
              <a:t>FaF</a:t>
            </a:r>
            <a:r>
              <a:rPr lang="cs-CZ" sz="9600" dirty="0"/>
              <a:t>, MOÚ…, pokyny/ pracovní setkání (Asociace 15.5.2026)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9600" dirty="0"/>
              <a:t>Decentralizovaná KH – potřeba nastavení pravidel → připravit pokyn a seminář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9600" u="sng" dirty="0"/>
              <a:t>Projekty EU4Health</a:t>
            </a:r>
          </a:p>
          <a:p>
            <a:pPr lvl="0">
              <a:lnSpc>
                <a:spcPct val="120000"/>
              </a:lnSpc>
            </a:pPr>
            <a:r>
              <a:rPr lang="cs-CZ" sz="9600" u="sng" dirty="0"/>
              <a:t>Projekt HS-g-25-27</a:t>
            </a:r>
            <a:r>
              <a:rPr lang="cs-CZ" sz="9600" dirty="0"/>
              <a:t>, </a:t>
            </a:r>
            <a:r>
              <a:rPr lang="cs-CZ" sz="9600" i="1" dirty="0"/>
              <a:t>jehož podstatou je podpora implementace nařízení o KH (Clinical Trials </a:t>
            </a:r>
            <a:r>
              <a:rPr lang="cs-CZ" sz="9600" i="1" dirty="0" err="1"/>
              <a:t>Regulation</a:t>
            </a:r>
            <a:r>
              <a:rPr lang="cs-CZ" sz="9600" i="1" dirty="0"/>
              <a:t>) a zlepšování prostředí KH v členských státech EU a zemích EHP. Povede ho rakouská léková agentura.  </a:t>
            </a:r>
          </a:p>
          <a:p>
            <a:pPr lvl="0">
              <a:lnSpc>
                <a:spcPct val="120000"/>
              </a:lnSpc>
            </a:pPr>
            <a:r>
              <a:rPr lang="cs-CZ" sz="9600" u="sng" dirty="0"/>
              <a:t>Projekt HS-g-25-28</a:t>
            </a:r>
            <a:r>
              <a:rPr lang="cs-CZ" sz="9600" dirty="0"/>
              <a:t>,  </a:t>
            </a:r>
            <a:r>
              <a:rPr lang="cs-CZ" sz="9600" i="1" dirty="0"/>
              <a:t>zaměřený na posílení a usnadnění provádění KH, které nejsou komerčně motivovány (např. akademické studie), a podporu subjektů, které tato KH organizují. Projekt povede CZECRIN. SÚKL na něm bude spolupracovat.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878458" cy="250827"/>
          </a:xfrm>
        </p:spPr>
        <p:txBody>
          <a:bodyPr/>
          <a:lstStyle/>
          <a:p>
            <a:fld id="{B392703C-04D1-4CC5-A690-169AEDE5576E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DFA14-3313-A111-E251-3BA188940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3" y="1206189"/>
            <a:ext cx="10652558" cy="859094"/>
          </a:xfrm>
        </p:spPr>
        <p:txBody>
          <a:bodyPr/>
          <a:lstStyle/>
          <a:p>
            <a:r>
              <a:rPr lang="cs-CZ" dirty="0"/>
              <a:t>Otázka pojištění u studií mimo CTIS </a:t>
            </a:r>
            <a:r>
              <a:rPr lang="cs-CZ" b="0" dirty="0"/>
              <a:t>(granty, sběry dat, retrospektivní projekty apod.)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A1CE5B-A84D-722B-A667-1A18B2B67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687A-A0BD-4F5C-950C-DAAB0206F4B1}" type="datetime4">
              <a:rPr lang="cs-CZ" smtClean="0"/>
              <a:t>20. května 2026</a:t>
            </a:fld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E5EE608-5A70-012B-F53D-651507DB9E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D3989D1-F2B2-08A8-F057-79C585ADB061}"/>
              </a:ext>
            </a:extLst>
          </p:cNvPr>
          <p:cNvSpPr txBox="1">
            <a:spLocks/>
          </p:cNvSpPr>
          <p:nvPr/>
        </p:nvSpPr>
        <p:spPr>
          <a:xfrm>
            <a:off x="699653" y="4691773"/>
            <a:ext cx="10652558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Připomínky etických komisí z pohledu zadavatele a jejich vypořádání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667EE91A-259E-F43A-9427-E8518B90139B}"/>
              </a:ext>
            </a:extLst>
          </p:cNvPr>
          <p:cNvSpPr txBox="1">
            <a:spLocks/>
          </p:cNvSpPr>
          <p:nvPr/>
        </p:nvSpPr>
        <p:spPr>
          <a:xfrm>
            <a:off x="699652" y="3082966"/>
            <a:ext cx="11015531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Celkové sladění procesu podávání a schvalování informovaných souhlasů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B2844FCC-F809-8BA5-FE8D-F818E6CB2195}"/>
              </a:ext>
            </a:extLst>
          </p:cNvPr>
          <p:cNvSpPr txBox="1">
            <a:spLocks/>
          </p:cNvSpPr>
          <p:nvPr/>
        </p:nvSpPr>
        <p:spPr>
          <a:xfrm>
            <a:off x="699653" y="2031786"/>
            <a:ext cx="10652558" cy="859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Registrované LP / bez intervence / odpovídají běžné lékařské praxi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Co by mělo být pojištěno?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1DF94F4A-787A-465E-CBBB-9F2BC63D78A6}"/>
              </a:ext>
            </a:extLst>
          </p:cNvPr>
          <p:cNvSpPr txBox="1">
            <a:spLocks/>
          </p:cNvSpPr>
          <p:nvPr/>
        </p:nvSpPr>
        <p:spPr>
          <a:xfrm>
            <a:off x="699653" y="3640593"/>
            <a:ext cx="10652558" cy="8590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Požadavky na obsah (CTR, ICH E6) / délku textu / dle zařazované populace…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Návrh – aktualizace pokynu KLH-22 za spolupráce EK!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901AAB9-238F-7F97-9174-D3E6BE257B31}"/>
              </a:ext>
            </a:extLst>
          </p:cNvPr>
          <p:cNvSpPr txBox="1">
            <a:spLocks/>
          </p:cNvSpPr>
          <p:nvPr/>
        </p:nvSpPr>
        <p:spPr>
          <a:xfrm>
            <a:off x="699653" y="5341544"/>
            <a:ext cx="10652558" cy="739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Sdělení z jednání 15. 5. 2026 zástupců SÚKL+AIFP+ACRO-CZ+CZECRIN+AGEL a.s.</a:t>
            </a:r>
          </a:p>
        </p:txBody>
      </p:sp>
    </p:spTree>
    <p:extLst>
      <p:ext uri="{BB962C8B-B14F-4D97-AF65-F5344CB8AC3E}">
        <p14:creationId xmlns:p14="http://schemas.microsoft.com/office/powerpoint/2010/main" val="1789161065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2333</TotalTime>
  <Words>1001</Words>
  <Application>Microsoft Office PowerPoint</Application>
  <PresentationFormat>Širokoúhlá obrazovka</PresentationFormat>
  <Paragraphs>100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Calibri-Bold</vt:lpstr>
      <vt:lpstr>Symbol</vt:lpstr>
      <vt:lpstr>Times New Roman</vt:lpstr>
      <vt:lpstr>Česky</vt:lpstr>
      <vt:lpstr>English</vt:lpstr>
      <vt:lpstr>FoEK 21. 5. 2026</vt:lpstr>
      <vt:lpstr>Aspekty udělování informovaného souhlasu  v urgentních stavech - právní limity, odpovědnost a praxe</vt:lpstr>
      <vt:lpstr>Pilotní projekt FAST-EU</vt:lpstr>
      <vt:lpstr>Pilotní projekt FAST-EU</vt:lpstr>
      <vt:lpstr>Pilotní projekt FAST-EU</vt:lpstr>
      <vt:lpstr>Pilotní projekt FAST-EU</vt:lpstr>
      <vt:lpstr>Rok 2026 – co bylo a co nás čeká</vt:lpstr>
      <vt:lpstr>Rok 2026 – co bylo a co nás čeká</vt:lpstr>
      <vt:lpstr>Otázka pojištění u studií mimo CTIS (granty, sběry dat, retrospektivní projekty apod.)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Alice Němcová</cp:lastModifiedBy>
  <cp:revision>82</cp:revision>
  <dcterms:created xsi:type="dcterms:W3CDTF">2024-05-28T13:59:04Z</dcterms:created>
  <dcterms:modified xsi:type="dcterms:W3CDTF">2026-05-20T19:58:58Z</dcterms:modified>
</cp:coreProperties>
</file>