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65"/>
  </p:notesMasterIdLst>
  <p:sldIdLst>
    <p:sldId id="261" r:id="rId3"/>
    <p:sldId id="512" r:id="rId4"/>
    <p:sldId id="551" r:id="rId5"/>
    <p:sldId id="643" r:id="rId6"/>
    <p:sldId id="632" r:id="rId7"/>
    <p:sldId id="639" r:id="rId8"/>
    <p:sldId id="640" r:id="rId9"/>
    <p:sldId id="644" r:id="rId10"/>
    <p:sldId id="634" r:id="rId11"/>
    <p:sldId id="635" r:id="rId12"/>
    <p:sldId id="642" r:id="rId13"/>
    <p:sldId id="636" r:id="rId14"/>
    <p:sldId id="637" r:id="rId15"/>
    <p:sldId id="641" r:id="rId16"/>
    <p:sldId id="579" r:id="rId17"/>
    <p:sldId id="270" r:id="rId18"/>
    <p:sldId id="580" r:id="rId19"/>
    <p:sldId id="295" r:id="rId20"/>
    <p:sldId id="573" r:id="rId21"/>
    <p:sldId id="563" r:id="rId22"/>
    <p:sldId id="618" r:id="rId23"/>
    <p:sldId id="504" r:id="rId24"/>
    <p:sldId id="322" r:id="rId25"/>
    <p:sldId id="323" r:id="rId26"/>
    <p:sldId id="630" r:id="rId27"/>
    <p:sldId id="631" r:id="rId28"/>
    <p:sldId id="505" r:id="rId29"/>
    <p:sldId id="629" r:id="rId30"/>
    <p:sldId id="324" r:id="rId31"/>
    <p:sldId id="325" r:id="rId32"/>
    <p:sldId id="576" r:id="rId33"/>
    <p:sldId id="422" r:id="rId34"/>
    <p:sldId id="423" r:id="rId35"/>
    <p:sldId id="562" r:id="rId36"/>
    <p:sldId id="577" r:id="rId37"/>
    <p:sldId id="569" r:id="rId38"/>
    <p:sldId id="570" r:id="rId39"/>
    <p:sldId id="564" r:id="rId40"/>
    <p:sldId id="614" r:id="rId41"/>
    <p:sldId id="616" r:id="rId42"/>
    <p:sldId id="589" r:id="rId43"/>
    <p:sldId id="425" r:id="rId44"/>
    <p:sldId id="622" r:id="rId45"/>
    <p:sldId id="645" r:id="rId46"/>
    <p:sldId id="617" r:id="rId47"/>
    <p:sldId id="601" r:id="rId48"/>
    <p:sldId id="608" r:id="rId49"/>
    <p:sldId id="619" r:id="rId50"/>
    <p:sldId id="602" r:id="rId51"/>
    <p:sldId id="620" r:id="rId52"/>
    <p:sldId id="609" r:id="rId53"/>
    <p:sldId id="558" r:id="rId54"/>
    <p:sldId id="621" r:id="rId55"/>
    <p:sldId id="607" r:id="rId56"/>
    <p:sldId id="623" r:id="rId57"/>
    <p:sldId id="613" r:id="rId58"/>
    <p:sldId id="605" r:id="rId59"/>
    <p:sldId id="624" r:id="rId60"/>
    <p:sldId id="511" r:id="rId61"/>
    <p:sldId id="515" r:id="rId62"/>
    <p:sldId id="262" r:id="rId63"/>
    <p:sldId id="263" r:id="rId6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120" autoAdjust="0"/>
    <p:restoredTop sz="94669" autoAdjust="0"/>
  </p:normalViewPr>
  <p:slideViewPr>
    <p:cSldViewPr snapToGrid="0">
      <p:cViewPr>
        <p:scale>
          <a:sx n="200" d="100"/>
          <a:sy n="200" d="100"/>
        </p:scale>
        <p:origin x="144" y="14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Počty rozhodnutí dle ZoZP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clustered"/>
        <c:varyColors val="0"/>
        <c:ser>
          <c:idx val="0"/>
          <c:order val="0"/>
          <c:tx>
            <c:strRef>
              <c:f>List1!$B$2</c:f>
              <c:strCache>
                <c:ptCount val="1"/>
                <c:pt idx="0">
                  <c:v>2024</c:v>
                </c:pt>
              </c:strCache>
            </c:strRef>
          </c:tx>
          <c:spPr>
            <a:solidFill>
              <a:schemeClr val="accent1"/>
            </a:solidFill>
            <a:ln>
              <a:noFill/>
            </a:ln>
            <a:effectLst/>
          </c:spPr>
          <c:invertIfNegative val="0"/>
          <c:cat>
            <c:strRef>
              <c:f>List1!$A$3:$A$6</c:f>
              <c:strCache>
                <c:ptCount val="4"/>
                <c:pt idx="0">
                  <c:v>Počet rozhodnutí o žádostech KZ </c:v>
                </c:pt>
                <c:pt idx="1">
                  <c:v>Počet rozhodnutí o změnách KZ </c:v>
                </c:pt>
                <c:pt idx="2">
                  <c:v>Počet rozhodnutí o žádostech SFZ</c:v>
                </c:pt>
                <c:pt idx="3">
                  <c:v>Počet rozhodnutí o změnách SFZ</c:v>
                </c:pt>
              </c:strCache>
            </c:strRef>
          </c:cat>
          <c:val>
            <c:numRef>
              <c:f>List1!$B$3:$B$6</c:f>
              <c:numCache>
                <c:formatCode>General</c:formatCode>
                <c:ptCount val="4"/>
                <c:pt idx="0">
                  <c:v>49</c:v>
                </c:pt>
                <c:pt idx="1">
                  <c:v>42</c:v>
                </c:pt>
                <c:pt idx="2">
                  <c:v>15</c:v>
                </c:pt>
                <c:pt idx="3">
                  <c:v>16</c:v>
                </c:pt>
              </c:numCache>
            </c:numRef>
          </c:val>
          <c:extLst>
            <c:ext xmlns:c16="http://schemas.microsoft.com/office/drawing/2014/chart" uri="{C3380CC4-5D6E-409C-BE32-E72D297353CC}">
              <c16:uniqueId val="{00000000-B9C4-4473-B995-AD363DB134CE}"/>
            </c:ext>
          </c:extLst>
        </c:ser>
        <c:ser>
          <c:idx val="1"/>
          <c:order val="1"/>
          <c:tx>
            <c:strRef>
              <c:f>List1!$C$2</c:f>
              <c:strCache>
                <c:ptCount val="1"/>
                <c:pt idx="0">
                  <c:v>2025</c:v>
                </c:pt>
              </c:strCache>
            </c:strRef>
          </c:tx>
          <c:spPr>
            <a:solidFill>
              <a:srgbClr val="FFC000"/>
            </a:solidFill>
            <a:ln>
              <a:noFill/>
            </a:ln>
            <a:effectLst/>
          </c:spPr>
          <c:invertIfNegative val="0"/>
          <c:cat>
            <c:strRef>
              <c:f>List1!$A$3:$A$6</c:f>
              <c:strCache>
                <c:ptCount val="4"/>
                <c:pt idx="0">
                  <c:v>Počet rozhodnutí o žádostech KZ </c:v>
                </c:pt>
                <c:pt idx="1">
                  <c:v>Počet rozhodnutí o změnách KZ </c:v>
                </c:pt>
                <c:pt idx="2">
                  <c:v>Počet rozhodnutí o žádostech SFZ</c:v>
                </c:pt>
                <c:pt idx="3">
                  <c:v>Počet rozhodnutí o změnách SFZ</c:v>
                </c:pt>
              </c:strCache>
            </c:strRef>
          </c:cat>
          <c:val>
            <c:numRef>
              <c:f>List1!$C$3:$C$6</c:f>
              <c:numCache>
                <c:formatCode>General</c:formatCode>
                <c:ptCount val="4"/>
                <c:pt idx="0">
                  <c:v>47</c:v>
                </c:pt>
                <c:pt idx="1">
                  <c:v>60</c:v>
                </c:pt>
                <c:pt idx="2">
                  <c:v>12</c:v>
                </c:pt>
                <c:pt idx="3">
                  <c:v>21</c:v>
                </c:pt>
              </c:numCache>
            </c:numRef>
          </c:val>
          <c:extLst>
            <c:ext xmlns:c16="http://schemas.microsoft.com/office/drawing/2014/chart" uri="{C3380CC4-5D6E-409C-BE32-E72D297353CC}">
              <c16:uniqueId val="{00000001-B9C4-4473-B995-AD363DB134CE}"/>
            </c:ext>
          </c:extLst>
        </c:ser>
        <c:dLbls>
          <c:showLegendKey val="0"/>
          <c:showVal val="0"/>
          <c:showCatName val="0"/>
          <c:showSerName val="0"/>
          <c:showPercent val="0"/>
          <c:showBubbleSize val="0"/>
        </c:dLbls>
        <c:gapWidth val="182"/>
        <c:axId val="2128296480"/>
        <c:axId val="2135422640"/>
      </c:barChart>
      <c:catAx>
        <c:axId val="2128296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5422640"/>
        <c:crosses val="autoZero"/>
        <c:auto val="1"/>
        <c:lblAlgn val="ctr"/>
        <c:lblOffset val="100"/>
        <c:noMultiLvlLbl val="0"/>
      </c:catAx>
      <c:valAx>
        <c:axId val="2135422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296480"/>
        <c:crosses val="autoZero"/>
        <c:crossBetween val="between"/>
      </c:valAx>
      <c:spPr>
        <a:noFill/>
        <a:ln>
          <a:noFill/>
        </a:ln>
        <a:effectLst/>
      </c:spPr>
    </c:plotArea>
    <c:legend>
      <c:legendPos val="b"/>
      <c:layout>
        <c:manualLayout>
          <c:xMode val="edge"/>
          <c:yMode val="edge"/>
          <c:x val="0.43752529804469731"/>
          <c:y val="0.92183304391583931"/>
          <c:w val="0.16350362402922969"/>
          <c:h val="7.816695608416068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6DAC8-C7DA-467B-AFFE-93327161B9E3}" type="datetimeFigureOut">
              <a:rPr lang="cs-CZ" smtClean="0"/>
              <a:t>21.05.2026</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D2271-EC98-4276-88F2-214CB8592C10}" type="slidenum">
              <a:rPr lang="cs-CZ" smtClean="0"/>
              <a:t>‹#›</a:t>
            </a:fld>
            <a:endParaRPr lang="cs-CZ"/>
          </a:p>
        </p:txBody>
      </p:sp>
    </p:spTree>
    <p:extLst>
      <p:ext uri="{BB962C8B-B14F-4D97-AF65-F5344CB8AC3E}">
        <p14:creationId xmlns:p14="http://schemas.microsoft.com/office/powerpoint/2010/main" val="3571676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Respekt Ústavu k činnosti etických komisí, jsme partneři.</a:t>
            </a:r>
          </a:p>
        </p:txBody>
      </p:sp>
      <p:sp>
        <p:nvSpPr>
          <p:cNvPr id="4" name="Zástupný symbol pro číslo snímku 3"/>
          <p:cNvSpPr>
            <a:spLocks noGrp="1"/>
          </p:cNvSpPr>
          <p:nvPr>
            <p:ph type="sldNum" sz="quarter" idx="5"/>
          </p:nvPr>
        </p:nvSpPr>
        <p:spPr/>
        <p:txBody>
          <a:bodyPr/>
          <a:lstStyle/>
          <a:p>
            <a:fld id="{762D2271-EC98-4276-88F2-214CB8592C10}" type="slidenum">
              <a:rPr lang="cs-CZ" smtClean="0"/>
              <a:t>3</a:t>
            </a:fld>
            <a:endParaRPr lang="cs-CZ"/>
          </a:p>
        </p:txBody>
      </p:sp>
    </p:spTree>
    <p:extLst>
      <p:ext uri="{BB962C8B-B14F-4D97-AF65-F5344CB8AC3E}">
        <p14:creationId xmlns:p14="http://schemas.microsoft.com/office/powerpoint/2010/main" val="205371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762D2271-EC98-4276-88F2-214CB8592C10}" type="slidenum">
              <a:rPr lang="cs-CZ" smtClean="0"/>
              <a:t>8</a:t>
            </a:fld>
            <a:endParaRPr lang="cs-CZ"/>
          </a:p>
        </p:txBody>
      </p:sp>
    </p:spTree>
    <p:extLst>
      <p:ext uri="{BB962C8B-B14F-4D97-AF65-F5344CB8AC3E}">
        <p14:creationId xmlns:p14="http://schemas.microsoft.com/office/powerpoint/2010/main" val="372174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82671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ISO 14155 není formulář roční zprávy</a:t>
            </a:r>
          </a:p>
        </p:txBody>
      </p:sp>
      <p:sp>
        <p:nvSpPr>
          <p:cNvPr id="4" name="Zástupný symbol pro číslo snímku 3"/>
          <p:cNvSpPr>
            <a:spLocks noGrp="1"/>
          </p:cNvSpPr>
          <p:nvPr>
            <p:ph type="sldNum" sz="quarter" idx="5"/>
          </p:nvPr>
        </p:nvSpPr>
        <p:spPr/>
        <p:txBody>
          <a:bodyPr/>
          <a:lstStyle/>
          <a:p>
            <a:fld id="{762D2271-EC98-4276-88F2-214CB8592C10}" type="slidenum">
              <a:rPr lang="cs-CZ" smtClean="0"/>
              <a:t>24</a:t>
            </a:fld>
            <a:endParaRPr lang="cs-CZ"/>
          </a:p>
        </p:txBody>
      </p:sp>
    </p:spTree>
    <p:extLst>
      <p:ext uri="{BB962C8B-B14F-4D97-AF65-F5344CB8AC3E}">
        <p14:creationId xmlns:p14="http://schemas.microsoft.com/office/powerpoint/2010/main" val="230054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Tomáš doplní citaci k ustanovení (ve žluté)</a:t>
            </a:r>
          </a:p>
        </p:txBody>
      </p:sp>
      <p:sp>
        <p:nvSpPr>
          <p:cNvPr id="4" name="Zástupný symbol pro číslo snímku 3"/>
          <p:cNvSpPr>
            <a:spLocks noGrp="1"/>
          </p:cNvSpPr>
          <p:nvPr>
            <p:ph type="sldNum" sz="quarter" idx="5"/>
          </p:nvPr>
        </p:nvSpPr>
        <p:spPr/>
        <p:txBody>
          <a:bodyPr/>
          <a:lstStyle/>
          <a:p>
            <a:fld id="{762D2271-EC98-4276-88F2-214CB8592C10}" type="slidenum">
              <a:rPr lang="cs-CZ" smtClean="0"/>
              <a:t>25</a:t>
            </a:fld>
            <a:endParaRPr lang="cs-CZ"/>
          </a:p>
        </p:txBody>
      </p:sp>
    </p:spTree>
    <p:extLst>
      <p:ext uri="{BB962C8B-B14F-4D97-AF65-F5344CB8AC3E}">
        <p14:creationId xmlns:p14="http://schemas.microsoft.com/office/powerpoint/2010/main" val="385533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Příklad z praxe Ústavu (FNHK)</a:t>
            </a:r>
          </a:p>
        </p:txBody>
      </p:sp>
      <p:sp>
        <p:nvSpPr>
          <p:cNvPr id="4" name="Zástupný symbol pro číslo snímku 3"/>
          <p:cNvSpPr>
            <a:spLocks noGrp="1"/>
          </p:cNvSpPr>
          <p:nvPr>
            <p:ph type="sldNum" sz="quarter" idx="5"/>
          </p:nvPr>
        </p:nvSpPr>
        <p:spPr/>
        <p:txBody>
          <a:bodyPr/>
          <a:lstStyle/>
          <a:p>
            <a:fld id="{762D2271-EC98-4276-88F2-214CB8592C10}" type="slidenum">
              <a:rPr lang="cs-CZ" smtClean="0"/>
              <a:t>47</a:t>
            </a:fld>
            <a:endParaRPr lang="cs-CZ"/>
          </a:p>
        </p:txBody>
      </p:sp>
    </p:spTree>
    <p:extLst>
      <p:ext uri="{BB962C8B-B14F-4D97-AF65-F5344CB8AC3E}">
        <p14:creationId xmlns:p14="http://schemas.microsoft.com/office/powerpoint/2010/main" val="2074917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Tomáš opraví čl. 84 na 82</a:t>
            </a:r>
          </a:p>
        </p:txBody>
      </p:sp>
      <p:sp>
        <p:nvSpPr>
          <p:cNvPr id="4" name="Zástupný symbol pro číslo snímku 3"/>
          <p:cNvSpPr>
            <a:spLocks noGrp="1"/>
          </p:cNvSpPr>
          <p:nvPr>
            <p:ph type="sldNum" sz="quarter" idx="5"/>
          </p:nvPr>
        </p:nvSpPr>
        <p:spPr/>
        <p:txBody>
          <a:bodyPr/>
          <a:lstStyle/>
          <a:p>
            <a:fld id="{762D2271-EC98-4276-88F2-214CB8592C10}" type="slidenum">
              <a:rPr lang="cs-CZ" smtClean="0"/>
              <a:t>48</a:t>
            </a:fld>
            <a:endParaRPr lang="cs-CZ"/>
          </a:p>
        </p:txBody>
      </p:sp>
    </p:spTree>
    <p:extLst>
      <p:ext uri="{BB962C8B-B14F-4D97-AF65-F5344CB8AC3E}">
        <p14:creationId xmlns:p14="http://schemas.microsoft.com/office/powerpoint/2010/main" val="404853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TAVI = </a:t>
            </a:r>
            <a:r>
              <a:rPr lang="cs-CZ" dirty="0" err="1"/>
              <a:t>Transkatetrová</a:t>
            </a:r>
            <a:r>
              <a:rPr lang="cs-CZ" dirty="0"/>
              <a:t> implantace </a:t>
            </a:r>
            <a:r>
              <a:rPr lang="cs-CZ" dirty="0" err="1"/>
              <a:t>aortání</a:t>
            </a:r>
            <a:r>
              <a:rPr lang="cs-CZ" dirty="0"/>
              <a:t> chlopně (</a:t>
            </a:r>
            <a:r>
              <a:rPr lang="cs-CZ" dirty="0" err="1"/>
              <a:t>Transcatheter</a:t>
            </a:r>
            <a:r>
              <a:rPr lang="cs-CZ" dirty="0"/>
              <a:t> </a:t>
            </a:r>
            <a:r>
              <a:rPr lang="cs-CZ" dirty="0" err="1"/>
              <a:t>Aortal</a:t>
            </a:r>
            <a:r>
              <a:rPr lang="cs-CZ" dirty="0"/>
              <a:t> </a:t>
            </a:r>
            <a:r>
              <a:rPr lang="cs-CZ" dirty="0" err="1"/>
              <a:t>Valve</a:t>
            </a:r>
            <a:r>
              <a:rPr lang="cs-CZ" dirty="0"/>
              <a:t> </a:t>
            </a:r>
            <a:r>
              <a:rPr lang="cs-CZ" dirty="0" err="1"/>
              <a:t>Implantation</a:t>
            </a:r>
            <a:r>
              <a:rPr lang="cs-CZ" dirty="0"/>
              <a:t>) – jedná se o příklad z praxe Ústavu</a:t>
            </a:r>
          </a:p>
        </p:txBody>
      </p:sp>
      <p:sp>
        <p:nvSpPr>
          <p:cNvPr id="4" name="Zástupný symbol pro číslo snímku 3"/>
          <p:cNvSpPr>
            <a:spLocks noGrp="1"/>
          </p:cNvSpPr>
          <p:nvPr>
            <p:ph type="sldNum" sz="quarter" idx="5"/>
          </p:nvPr>
        </p:nvSpPr>
        <p:spPr/>
        <p:txBody>
          <a:bodyPr/>
          <a:lstStyle/>
          <a:p>
            <a:fld id="{762D2271-EC98-4276-88F2-214CB8592C10}" type="slidenum">
              <a:rPr lang="cs-CZ" smtClean="0"/>
              <a:t>51</a:t>
            </a:fld>
            <a:endParaRPr lang="cs-CZ"/>
          </a:p>
        </p:txBody>
      </p:sp>
    </p:spTree>
    <p:extLst>
      <p:ext uri="{BB962C8B-B14F-4D97-AF65-F5344CB8AC3E}">
        <p14:creationId xmlns:p14="http://schemas.microsoft.com/office/powerpoint/2010/main" val="12792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Jedná se o reálný příklad z praxe Ústavu</a:t>
            </a:r>
          </a:p>
        </p:txBody>
      </p:sp>
      <p:sp>
        <p:nvSpPr>
          <p:cNvPr id="4" name="Zástupný symbol pro číslo snímku 3"/>
          <p:cNvSpPr>
            <a:spLocks noGrp="1"/>
          </p:cNvSpPr>
          <p:nvPr>
            <p:ph type="sldNum" sz="quarter" idx="5"/>
          </p:nvPr>
        </p:nvSpPr>
        <p:spPr/>
        <p:txBody>
          <a:bodyPr/>
          <a:lstStyle/>
          <a:p>
            <a:fld id="{762D2271-EC98-4276-88F2-214CB8592C10}" type="slidenum">
              <a:rPr lang="cs-CZ" smtClean="0"/>
              <a:t>54</a:t>
            </a:fld>
            <a:endParaRPr lang="cs-CZ"/>
          </a:p>
        </p:txBody>
      </p:sp>
    </p:spTree>
    <p:extLst>
      <p:ext uri="{BB962C8B-B14F-4D97-AF65-F5344CB8AC3E}">
        <p14:creationId xmlns:p14="http://schemas.microsoft.com/office/powerpoint/2010/main" val="2265463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D400-B5CE-E5BE-AD8C-4FF799B82EDB}"/>
              </a:ext>
            </a:extLst>
          </p:cNvPr>
          <p:cNvSpPr>
            <a:spLocks noGrp="1"/>
          </p:cNvSpPr>
          <p:nvPr>
            <p:ph type="ctrTitle" hasCustomPrompt="1"/>
          </p:nvPr>
        </p:nvSpPr>
        <p:spPr>
          <a:xfrm>
            <a:off x="3074504" y="3882887"/>
            <a:ext cx="8279296" cy="1325217"/>
          </a:xfrm>
        </p:spPr>
        <p:txBody>
          <a:bodyPr anchor="b">
            <a:normAutofit/>
          </a:bodyPr>
          <a:lstStyle>
            <a:lvl1pPr algn="l">
              <a:defRPr sz="3200" b="1">
                <a:solidFill>
                  <a:schemeClr val="accent4"/>
                </a:solidFill>
              </a:defRPr>
            </a:lvl1pPr>
          </a:lstStyle>
          <a:p>
            <a:r>
              <a:rPr lang="cs-CZ"/>
              <a:t>NÁZEV PREZENTACE</a:t>
            </a:r>
          </a:p>
        </p:txBody>
      </p:sp>
      <p:sp>
        <p:nvSpPr>
          <p:cNvPr id="3" name="Subtitle 2">
            <a:extLst>
              <a:ext uri="{FF2B5EF4-FFF2-40B4-BE49-F238E27FC236}">
                <a16:creationId xmlns:a16="http://schemas.microsoft.com/office/drawing/2014/main" id="{FE96296E-3732-F788-C7FC-0E6709D7B731}"/>
              </a:ext>
            </a:extLst>
          </p:cNvPr>
          <p:cNvSpPr>
            <a:spLocks noGrp="1"/>
          </p:cNvSpPr>
          <p:nvPr>
            <p:ph type="subTitle" idx="1" hasCustomPrompt="1"/>
          </p:nvPr>
        </p:nvSpPr>
        <p:spPr>
          <a:xfrm>
            <a:off x="3074504" y="5652052"/>
            <a:ext cx="8279296" cy="549965"/>
          </a:xfrm>
        </p:spPr>
        <p:txBody>
          <a:bodyPr>
            <a:normAutofit/>
          </a:bodyPr>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Informace o přednášejícím</a:t>
            </a:r>
          </a:p>
        </p:txBody>
      </p:sp>
      <p:sp>
        <p:nvSpPr>
          <p:cNvPr id="4" name="Date Placeholder 3">
            <a:extLst>
              <a:ext uri="{FF2B5EF4-FFF2-40B4-BE49-F238E27FC236}">
                <a16:creationId xmlns:a16="http://schemas.microsoft.com/office/drawing/2014/main" id="{7963EC6B-4B80-056E-F1BD-43032F38962C}"/>
              </a:ext>
            </a:extLst>
          </p:cNvPr>
          <p:cNvSpPr>
            <a:spLocks noGrp="1"/>
          </p:cNvSpPr>
          <p:nvPr>
            <p:ph type="dt" sz="half" idx="10"/>
          </p:nvPr>
        </p:nvSpPr>
        <p:spPr>
          <a:xfrm>
            <a:off x="3074504" y="6202017"/>
            <a:ext cx="8279296" cy="365125"/>
          </a:xfrm>
        </p:spPr>
        <p:txBody>
          <a:bodyPr/>
          <a:lstStyle>
            <a:lvl1pPr>
              <a:defRPr sz="1400" b="0">
                <a:solidFill>
                  <a:schemeClr val="tx1"/>
                </a:solidFill>
              </a:defRPr>
            </a:lvl1pPr>
          </a:lstStyle>
          <a:p>
            <a:fld id="{3002DDAE-AF89-4425-A1FE-C6AA08B911D5}" type="datetime1">
              <a:rPr lang="cs-CZ" smtClean="0"/>
              <a:t>21.05.2026</a:t>
            </a:fld>
            <a:endParaRPr lang="cs-CZ"/>
          </a:p>
        </p:txBody>
      </p:sp>
    </p:spTree>
    <p:extLst>
      <p:ext uri="{BB962C8B-B14F-4D97-AF65-F5344CB8AC3E}">
        <p14:creationId xmlns:p14="http://schemas.microsoft.com/office/powerpoint/2010/main" val="71126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Závěrečný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E426C3-AA60-BA68-3C6F-23079DDFEDC3}"/>
              </a:ext>
            </a:extLst>
          </p:cNvPr>
          <p:cNvSpPr txBox="1"/>
          <p:nvPr userDrawn="1"/>
        </p:nvSpPr>
        <p:spPr>
          <a:xfrm>
            <a:off x="2948609" y="3896138"/>
            <a:ext cx="6977269" cy="2554545"/>
          </a:xfrm>
          <a:prstGeom prst="rect">
            <a:avLst/>
          </a:prstGeom>
          <a:noFill/>
        </p:spPr>
        <p:txBody>
          <a:bodyPr wrap="square" rtlCol="0">
            <a:spAutoFit/>
          </a:bodyPr>
          <a:lstStyle/>
          <a:p>
            <a:r>
              <a:rPr lang="cs-CZ" sz="3200" b="1" i="0" u="none" strike="noStrike" baseline="0">
                <a:solidFill>
                  <a:srgbClr val="1C2F76"/>
                </a:solidFill>
                <a:latin typeface="Calibri-Bold"/>
              </a:rPr>
              <a:t>DĚKUJEME ZA POZORNOST</a:t>
            </a:r>
            <a:br>
              <a:rPr lang="cs-CZ" sz="1800" b="1" i="0" u="none" strike="noStrike" baseline="0">
                <a:solidFill>
                  <a:srgbClr val="1C2F76"/>
                </a:solidFill>
                <a:latin typeface="Calibri-Bold"/>
              </a:rPr>
            </a:br>
            <a:endParaRPr lang="cs-CZ" sz="1800" b="1" i="0" u="none" strike="noStrike" baseline="0">
              <a:solidFill>
                <a:srgbClr val="1C2F76"/>
              </a:solidFill>
              <a:latin typeface="Calibri-Bold"/>
            </a:endParaRPr>
          </a:p>
          <a:p>
            <a:r>
              <a:rPr lang="cs-CZ" sz="1600" b="1" i="0" u="none" strike="noStrike" baseline="0">
                <a:solidFill>
                  <a:srgbClr val="1EA4A5"/>
                </a:solidFill>
                <a:latin typeface="Calibri-Bold"/>
              </a:rPr>
              <a:t>STÁTNÍ ÚSTAV PRO KONTROLU LÉČIV</a:t>
            </a:r>
            <a:br>
              <a:rPr lang="cs-CZ" sz="1600" b="1" i="0" u="none" strike="noStrike" baseline="0">
                <a:solidFill>
                  <a:srgbClr val="1EA4A5"/>
                </a:solidFill>
                <a:latin typeface="Calibri-Bold"/>
              </a:rPr>
            </a:br>
            <a:r>
              <a:rPr lang="pt-BR" sz="1600" b="0" i="0" u="none" strike="noStrike" baseline="0">
                <a:solidFill>
                  <a:srgbClr val="4D4D4D"/>
                </a:solidFill>
                <a:latin typeface="Calibri" panose="020F0502020204030204" pitchFamily="34" charset="0"/>
              </a:rPr>
              <a:t>Šrobárova 48, 100 41 Praha 10</a:t>
            </a:r>
            <a:br>
              <a:rPr lang="pt-BR" sz="1600" b="0" i="0" u="none" strike="noStrike" baseline="0">
                <a:solidFill>
                  <a:srgbClr val="4D4D4D"/>
                </a:solidFill>
                <a:latin typeface="Calibri" panose="020F0502020204030204" pitchFamily="34" charset="0"/>
              </a:rPr>
            </a:br>
            <a:r>
              <a:rPr lang="de-DE" sz="1600" b="0" i="0" u="none" strike="noStrike" baseline="0">
                <a:solidFill>
                  <a:srgbClr val="4D4D4D"/>
                </a:solidFill>
                <a:latin typeface="Calibri" panose="020F0502020204030204" pitchFamily="34" charset="0"/>
              </a:rPr>
              <a:t>tel.: +420 272 185 111</a:t>
            </a:r>
            <a:br>
              <a:rPr lang="de-DE" sz="1600" b="0" i="0" u="none" strike="noStrike" baseline="0">
                <a:solidFill>
                  <a:srgbClr val="4D4D4D"/>
                </a:solidFill>
                <a:latin typeface="Calibri" panose="020F0502020204030204" pitchFamily="34" charset="0"/>
              </a:rPr>
            </a:br>
            <a:r>
              <a:rPr lang="cs-CZ" sz="1600" b="0" i="0" u="none" strike="noStrike" baseline="0">
                <a:solidFill>
                  <a:srgbClr val="4D4D4D"/>
                </a:solidFill>
                <a:latin typeface="Calibri" panose="020F0502020204030204" pitchFamily="34" charset="0"/>
              </a:rPr>
              <a:t>e-mail: posta@sukl.cz</a:t>
            </a:r>
            <a:br>
              <a:rPr lang="cs-CZ" sz="1800" b="0" i="0" u="none" strike="noStrike" baseline="0">
                <a:solidFill>
                  <a:srgbClr val="4D4D4D"/>
                </a:solidFill>
                <a:latin typeface="Calibri" panose="020F0502020204030204" pitchFamily="34" charset="0"/>
              </a:rPr>
            </a:br>
            <a:endParaRPr lang="cs-CZ" sz="1800" b="0" i="0" u="none" strike="noStrike" baseline="0">
              <a:solidFill>
                <a:srgbClr val="4D4D4D"/>
              </a:solidFill>
              <a:latin typeface="Calibri" panose="020F0502020204030204" pitchFamily="34" charset="0"/>
            </a:endParaRPr>
          </a:p>
          <a:p>
            <a:r>
              <a:rPr lang="cs-CZ" sz="2800" b="1" i="0" u="none" strike="noStrike" baseline="0">
                <a:solidFill>
                  <a:srgbClr val="1EA4A5"/>
                </a:solidFill>
                <a:latin typeface="Calibri-Bold"/>
              </a:rPr>
              <a:t>www.sukl.cz</a:t>
            </a:r>
            <a:endParaRPr lang="cs-CZ" sz="2800"/>
          </a:p>
        </p:txBody>
      </p:sp>
    </p:spTree>
    <p:extLst>
      <p:ext uri="{BB962C8B-B14F-4D97-AF65-F5344CB8AC3E}">
        <p14:creationId xmlns:p14="http://schemas.microsoft.com/office/powerpoint/2010/main" val="49768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lvl1pPr>
              <a:buFontTx/>
              <a:buBlip>
                <a:blip r:embed="rId2"/>
              </a:buBlip>
              <a:defRPr/>
            </a:lvl1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datum 7">
            <a:extLst>
              <a:ext uri="{FF2B5EF4-FFF2-40B4-BE49-F238E27FC236}">
                <a16:creationId xmlns:a16="http://schemas.microsoft.com/office/drawing/2014/main" id="{B10FF043-862C-F702-C4DB-09F62A72E99C}"/>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10" name="Nadpis 9">
            <a:extLst>
              <a:ext uri="{FF2B5EF4-FFF2-40B4-BE49-F238E27FC236}">
                <a16:creationId xmlns:a16="http://schemas.microsoft.com/office/drawing/2014/main" id="{66C66A5C-113D-2CDC-FF3A-CCEF0A671065}"/>
              </a:ext>
            </a:extLst>
          </p:cNvPr>
          <p:cNvSpPr>
            <a:spLocks noGrp="1"/>
          </p:cNvSpPr>
          <p:nvPr>
            <p:ph type="title"/>
          </p:nvPr>
        </p:nvSpPr>
        <p:spPr/>
        <p:txBody>
          <a:bodyPr/>
          <a:lstStyle/>
          <a:p>
            <a:r>
              <a:rPr lang="cs-CZ"/>
              <a:t>Kliknutím lze upravit styl.</a:t>
            </a:r>
            <a:endParaRPr lang="en-GB"/>
          </a:p>
        </p:txBody>
      </p:sp>
    </p:spTree>
    <p:extLst>
      <p:ext uri="{BB962C8B-B14F-4D97-AF65-F5344CB8AC3E}">
        <p14:creationId xmlns:p14="http://schemas.microsoft.com/office/powerpoint/2010/main" val="33388445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7B3AF06-55D2-4D95-BB0B-690225AD225E}" type="datetime1">
              <a:rPr lang="cs-CZ" smtClean="0"/>
              <a:t>21.05.2026</a:t>
            </a:fld>
            <a:endParaRPr lang="cs-CZ"/>
          </a:p>
        </p:txBody>
      </p:sp>
      <p:sp>
        <p:nvSpPr>
          <p:cNvPr id="4" name="Zástupný symbol pro číslo snímku 3"/>
          <p:cNvSpPr>
            <a:spLocks noGrp="1"/>
          </p:cNvSpPr>
          <p:nvPr>
            <p:ph type="sldNum" sz="quarter" idx="12"/>
          </p:nvPr>
        </p:nvSpPr>
        <p:spPr/>
        <p:txBody>
          <a:bodyPr/>
          <a:lstStyle/>
          <a:p>
            <a:fld id="{3F7E86AA-FCC7-45ED-BAA9-A02C04DFE918}" type="slidenum">
              <a:rPr lang="cs-CZ" smtClean="0"/>
              <a:pPr/>
              <a:t>‹#›</a:t>
            </a:fld>
            <a:endParaRPr lang="cs-CZ" dirty="0"/>
          </a:p>
        </p:txBody>
      </p:sp>
      <p:sp>
        <p:nvSpPr>
          <p:cNvPr id="5" name="Zástupný symbol pro zápatí 4"/>
          <p:cNvSpPr>
            <a:spLocks noGrp="1"/>
          </p:cNvSpPr>
          <p:nvPr>
            <p:ph type="ftr" sz="quarter" idx="3"/>
          </p:nvPr>
        </p:nvSpPr>
        <p:spPr>
          <a:xfrm>
            <a:off x="609600" y="6356351"/>
            <a:ext cx="3860800" cy="365125"/>
          </a:xfrm>
          <a:prstGeom prst="rect">
            <a:avLst/>
          </a:prstGeom>
          <a:noFill/>
          <a:ln>
            <a:noFill/>
          </a:ln>
        </p:spPr>
        <p:txBody>
          <a:bodyPr vert="horz" lIns="91440" tIns="45720" rIns="91440" bIns="45720" rtlCol="0" anchor="ctr"/>
          <a:lstStyle>
            <a:lvl1pPr algn="l">
              <a:defRPr sz="900">
                <a:solidFill>
                  <a:schemeClr val="tx1"/>
                </a:solidFill>
              </a:defRPr>
            </a:lvl1pPr>
          </a:lstStyle>
          <a:p>
            <a:r>
              <a:rPr lang="cs-CZ" dirty="0"/>
              <a:t>© 2022  STÁTNÍ ÚSTAV PRO KONTROLU LÉČIV</a:t>
            </a:r>
          </a:p>
        </p:txBody>
      </p:sp>
      <p:sp>
        <p:nvSpPr>
          <p:cNvPr id="6" name="Zástupný symbol pro text 14"/>
          <p:cNvSpPr>
            <a:spLocks noGrp="1"/>
          </p:cNvSpPr>
          <p:nvPr>
            <p:ph type="body" sz="quarter" idx="13" hasCustomPrompt="1"/>
          </p:nvPr>
        </p:nvSpPr>
        <p:spPr>
          <a:xfrm>
            <a:off x="2918400" y="504000"/>
            <a:ext cx="6720000" cy="252000"/>
          </a:xfrm>
        </p:spPr>
        <p:txBody>
          <a:bodyPr wrap="none" lIns="0" tIns="0" rIns="0" bIns="0" anchor="t" anchorCtr="0">
            <a:noAutofit/>
          </a:bodyPr>
          <a:lstStyle>
            <a:lvl1pPr>
              <a:buFont typeface="Arial" pitchFamily="34" charset="0"/>
              <a:buNone/>
              <a:defRPr sz="1200" b="1" baseline="0">
                <a:solidFill>
                  <a:schemeClr val="tx1"/>
                </a:solidFill>
              </a:defRPr>
            </a:lvl1pPr>
          </a:lstStyle>
          <a:p>
            <a:pPr lvl="0"/>
            <a:r>
              <a:rPr lang="cs-CZ" dirty="0"/>
              <a:t>NÁZEV PREZENTACE / kapitola</a:t>
            </a:r>
          </a:p>
        </p:txBody>
      </p:sp>
    </p:spTree>
    <p:extLst>
      <p:ext uri="{BB962C8B-B14F-4D97-AF65-F5344CB8AC3E}">
        <p14:creationId xmlns:p14="http://schemas.microsoft.com/office/powerpoint/2010/main" val="6558165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Klepnutím lze upravit styl předlohy nadpisů.</a:t>
            </a:r>
          </a:p>
        </p:txBody>
      </p:sp>
      <p:sp>
        <p:nvSpPr>
          <p:cNvPr id="3" name="Zástupný symbol pro obsah 2"/>
          <p:cNvSpPr>
            <a:spLocks noGrp="1"/>
          </p:cNvSpPr>
          <p:nvPr>
            <p:ph idx="1"/>
          </p:nvPr>
        </p:nvSpPr>
        <p:spPr/>
        <p:txBody>
          <a:bodyPr/>
          <a:lstStyle>
            <a:lvl1pPr>
              <a:buFontTx/>
              <a:buBlip>
                <a:blip r:embed="rId2"/>
              </a:buBlip>
              <a:defRPr/>
            </a:lvl1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p:cNvSpPr>
            <a:spLocks noGrp="1"/>
          </p:cNvSpPr>
          <p:nvPr>
            <p:ph type="ftr" sz="quarter" idx="11"/>
          </p:nvPr>
        </p:nvSpPr>
        <p:spPr/>
        <p:txBody>
          <a:bodyPr/>
          <a:lstStyle/>
          <a:p>
            <a:r>
              <a:rPr lang="cs-CZ"/>
              <a:t>© 2022  STÁTNÍ ÚSTAV PRO KONTROLU LÉČIV</a:t>
            </a:r>
          </a:p>
        </p:txBody>
      </p:sp>
      <p:sp>
        <p:nvSpPr>
          <p:cNvPr id="6" name="Zástupný symbol pro číslo snímku 5"/>
          <p:cNvSpPr>
            <a:spLocks noGrp="1"/>
          </p:cNvSpPr>
          <p:nvPr>
            <p:ph type="sldNum" sz="quarter" idx="12"/>
          </p:nvPr>
        </p:nvSpPr>
        <p:spPr/>
        <p:txBody>
          <a:bodyPr anchor="t"/>
          <a:lstStyle/>
          <a:p>
            <a:fld id="{3F7E86AA-FCC7-45ED-BAA9-A02C04DFE918}" type="slidenum">
              <a:rPr lang="cs-CZ" smtClean="0"/>
              <a:pPr/>
              <a:t>‹#›</a:t>
            </a:fld>
            <a:endParaRPr lang="cs-CZ" dirty="0"/>
          </a:p>
        </p:txBody>
      </p:sp>
      <p:sp>
        <p:nvSpPr>
          <p:cNvPr id="9" name="Zástupný symbol pro text 14">
            <a:extLst>
              <a:ext uri="{FF2B5EF4-FFF2-40B4-BE49-F238E27FC236}">
                <a16:creationId xmlns:a16="http://schemas.microsoft.com/office/drawing/2014/main" id="{E3517C42-B3E3-4F57-BEF4-05BBE9C90468}"/>
              </a:ext>
            </a:extLst>
          </p:cNvPr>
          <p:cNvSpPr>
            <a:spLocks noGrp="1"/>
          </p:cNvSpPr>
          <p:nvPr>
            <p:ph type="body" sz="quarter" idx="13" hasCustomPrompt="1"/>
          </p:nvPr>
        </p:nvSpPr>
        <p:spPr>
          <a:xfrm>
            <a:off x="2448000" y="522000"/>
            <a:ext cx="5040000" cy="252000"/>
          </a:xfrm>
        </p:spPr>
        <p:txBody>
          <a:bodyPr wrap="none" lIns="0" tIns="0" rIns="0" bIns="0" anchor="t" anchorCtr="0">
            <a:noAutofit/>
          </a:bodyPr>
          <a:lstStyle>
            <a:lvl1pPr>
              <a:buFont typeface="Arial" pitchFamily="34" charset="0"/>
              <a:buNone/>
              <a:defRPr sz="900" b="1" baseline="0">
                <a:solidFill>
                  <a:schemeClr val="tx1"/>
                </a:solidFill>
              </a:defRPr>
            </a:lvl1pPr>
          </a:lstStyle>
          <a:p>
            <a:pPr lvl="0"/>
            <a:r>
              <a:rPr lang="cs-CZ" dirty="0"/>
              <a:t>NÁZEV PREZENTACE / KAPITOLA</a:t>
            </a:r>
          </a:p>
        </p:txBody>
      </p:sp>
    </p:spTree>
    <p:extLst>
      <p:ext uri="{BB962C8B-B14F-4D97-AF65-F5344CB8AC3E}">
        <p14:creationId xmlns:p14="http://schemas.microsoft.com/office/powerpoint/2010/main" val="217086586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4_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lvl1pPr>
              <a:buFontTx/>
              <a:buBlip>
                <a:blip r:embed="rId2"/>
              </a:buBlip>
              <a:defRPr/>
            </a:lvl1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p:cNvSpPr>
            <a:spLocks noGrp="1"/>
          </p:cNvSpPr>
          <p:nvPr>
            <p:ph type="ftr" sz="quarter" idx="11"/>
          </p:nvPr>
        </p:nvSpPr>
        <p:spPr/>
        <p:txBody>
          <a:bodyPr/>
          <a:lstStyle/>
          <a:p>
            <a:r>
              <a:rPr lang="cs-CZ"/>
              <a:t>© 2022  STÁTNÍ ÚSTAV PRO KONTROLU LÉČIV</a:t>
            </a:r>
          </a:p>
        </p:txBody>
      </p:sp>
      <p:sp>
        <p:nvSpPr>
          <p:cNvPr id="6" name="Zástupný symbol pro číslo snímku 5"/>
          <p:cNvSpPr>
            <a:spLocks noGrp="1"/>
          </p:cNvSpPr>
          <p:nvPr>
            <p:ph type="sldNum" sz="quarter" idx="12"/>
          </p:nvPr>
        </p:nvSpPr>
        <p:spPr/>
        <p:txBody>
          <a:bodyPr anchor="t"/>
          <a:lstStyle/>
          <a:p>
            <a:fld id="{3F7E86AA-FCC7-45ED-BAA9-A02C04DFE918}" type="slidenum">
              <a:rPr lang="cs-CZ" smtClean="0"/>
              <a:pPr/>
              <a:t>‹#›</a:t>
            </a:fld>
            <a:endParaRPr lang="cs-CZ" dirty="0"/>
          </a:p>
        </p:txBody>
      </p:sp>
      <p:sp>
        <p:nvSpPr>
          <p:cNvPr id="9" name="Zástupný symbol pro text 14">
            <a:extLst>
              <a:ext uri="{FF2B5EF4-FFF2-40B4-BE49-F238E27FC236}">
                <a16:creationId xmlns:a16="http://schemas.microsoft.com/office/drawing/2014/main" id="{E3517C42-B3E3-4F57-BEF4-05BBE9C90468}"/>
              </a:ext>
            </a:extLst>
          </p:cNvPr>
          <p:cNvSpPr>
            <a:spLocks noGrp="1"/>
          </p:cNvSpPr>
          <p:nvPr>
            <p:ph type="body" sz="quarter" idx="13" hasCustomPrompt="1"/>
          </p:nvPr>
        </p:nvSpPr>
        <p:spPr>
          <a:xfrm>
            <a:off x="2448000" y="522000"/>
            <a:ext cx="5040000" cy="252000"/>
          </a:xfrm>
        </p:spPr>
        <p:txBody>
          <a:bodyPr wrap="none" lIns="0" tIns="0" rIns="0" bIns="0" anchor="t" anchorCtr="0">
            <a:noAutofit/>
          </a:bodyPr>
          <a:lstStyle>
            <a:lvl1pPr>
              <a:buFont typeface="Arial" pitchFamily="34" charset="0"/>
              <a:buNone/>
              <a:defRPr sz="900" b="1" baseline="0">
                <a:solidFill>
                  <a:schemeClr val="tx1"/>
                </a:solidFill>
              </a:defRPr>
            </a:lvl1pPr>
          </a:lstStyle>
          <a:p>
            <a:pPr lvl="0"/>
            <a:r>
              <a:rPr lang="cs-CZ" dirty="0"/>
              <a:t>NÁZEV PREZENTACE / KAPITOLA</a:t>
            </a:r>
          </a:p>
        </p:txBody>
      </p:sp>
    </p:spTree>
    <p:extLst>
      <p:ext uri="{BB962C8B-B14F-4D97-AF65-F5344CB8AC3E}">
        <p14:creationId xmlns:p14="http://schemas.microsoft.com/office/powerpoint/2010/main" val="369772713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lvl1pPr>
              <a:buFontTx/>
              <a:buBlip>
                <a:blip r:embed="rId2"/>
              </a:buBlip>
              <a:defRPr/>
            </a:lvl1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p:cNvSpPr>
            <a:spLocks noGrp="1"/>
          </p:cNvSpPr>
          <p:nvPr>
            <p:ph type="ftr" sz="quarter" idx="11"/>
          </p:nvPr>
        </p:nvSpPr>
        <p:spPr/>
        <p:txBody>
          <a:bodyPr/>
          <a:lstStyle/>
          <a:p>
            <a:r>
              <a:rPr lang="cs-CZ"/>
              <a:t>© 2022  STÁTNÍ ÚSTAV PRO KONTROLU LÉČIV</a:t>
            </a:r>
          </a:p>
        </p:txBody>
      </p:sp>
      <p:sp>
        <p:nvSpPr>
          <p:cNvPr id="6" name="Zástupný symbol pro číslo snímku 5"/>
          <p:cNvSpPr>
            <a:spLocks noGrp="1"/>
          </p:cNvSpPr>
          <p:nvPr>
            <p:ph type="sldNum" sz="quarter" idx="12"/>
          </p:nvPr>
        </p:nvSpPr>
        <p:spPr/>
        <p:txBody>
          <a:bodyPr anchor="t"/>
          <a:lstStyle/>
          <a:p>
            <a:fld id="{3F7E86AA-FCC7-45ED-BAA9-A02C04DFE918}" type="slidenum">
              <a:rPr lang="cs-CZ" smtClean="0"/>
              <a:pPr/>
              <a:t>‹#›</a:t>
            </a:fld>
            <a:endParaRPr lang="cs-CZ" dirty="0"/>
          </a:p>
        </p:txBody>
      </p:sp>
      <p:sp>
        <p:nvSpPr>
          <p:cNvPr id="9" name="Zástupný symbol pro text 14">
            <a:extLst>
              <a:ext uri="{FF2B5EF4-FFF2-40B4-BE49-F238E27FC236}">
                <a16:creationId xmlns:a16="http://schemas.microsoft.com/office/drawing/2014/main" id="{E3517C42-B3E3-4F57-BEF4-05BBE9C90468}"/>
              </a:ext>
            </a:extLst>
          </p:cNvPr>
          <p:cNvSpPr>
            <a:spLocks noGrp="1"/>
          </p:cNvSpPr>
          <p:nvPr>
            <p:ph type="body" sz="quarter" idx="13" hasCustomPrompt="1"/>
          </p:nvPr>
        </p:nvSpPr>
        <p:spPr>
          <a:xfrm>
            <a:off x="2448000" y="522000"/>
            <a:ext cx="5040000" cy="252000"/>
          </a:xfrm>
        </p:spPr>
        <p:txBody>
          <a:bodyPr wrap="none" lIns="0" tIns="0" rIns="0" bIns="0" anchor="t" anchorCtr="0">
            <a:noAutofit/>
          </a:bodyPr>
          <a:lstStyle>
            <a:lvl1pPr>
              <a:buFont typeface="Arial" pitchFamily="34" charset="0"/>
              <a:buNone/>
              <a:defRPr sz="900" b="1" baseline="0">
                <a:solidFill>
                  <a:schemeClr val="tx1"/>
                </a:solidFill>
              </a:defRPr>
            </a:lvl1pPr>
          </a:lstStyle>
          <a:p>
            <a:pPr lvl="0"/>
            <a:r>
              <a:rPr lang="cs-CZ" dirty="0"/>
              <a:t>NÁZEV PREZENTACE / KAPITOLA</a:t>
            </a:r>
          </a:p>
        </p:txBody>
      </p:sp>
    </p:spTree>
    <p:extLst>
      <p:ext uri="{BB962C8B-B14F-4D97-AF65-F5344CB8AC3E}">
        <p14:creationId xmlns:p14="http://schemas.microsoft.com/office/powerpoint/2010/main" val="32256456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lvl1pPr>
              <a:buFontTx/>
              <a:buBlip>
                <a:blip r:embed="rId2"/>
              </a:buBlip>
              <a:defRPr/>
            </a:lvl1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p:cNvSpPr>
            <a:spLocks noGrp="1"/>
          </p:cNvSpPr>
          <p:nvPr>
            <p:ph type="ftr" sz="quarter" idx="11"/>
          </p:nvPr>
        </p:nvSpPr>
        <p:spPr/>
        <p:txBody>
          <a:bodyPr/>
          <a:lstStyle/>
          <a:p>
            <a:r>
              <a:rPr lang="cs-CZ"/>
              <a:t>© 2022  STÁTNÍ ÚSTAV PRO KONTROLU LÉČIV</a:t>
            </a:r>
          </a:p>
        </p:txBody>
      </p:sp>
      <p:sp>
        <p:nvSpPr>
          <p:cNvPr id="6" name="Zástupný symbol pro číslo snímku 5"/>
          <p:cNvSpPr>
            <a:spLocks noGrp="1"/>
          </p:cNvSpPr>
          <p:nvPr>
            <p:ph type="sldNum" sz="quarter" idx="12"/>
          </p:nvPr>
        </p:nvSpPr>
        <p:spPr/>
        <p:txBody>
          <a:bodyPr anchor="t"/>
          <a:lstStyle/>
          <a:p>
            <a:fld id="{3F7E86AA-FCC7-45ED-BAA9-A02C04DFE918}" type="slidenum">
              <a:rPr lang="cs-CZ" smtClean="0"/>
              <a:pPr/>
              <a:t>‹#›</a:t>
            </a:fld>
            <a:endParaRPr lang="cs-CZ" dirty="0"/>
          </a:p>
        </p:txBody>
      </p:sp>
      <p:sp>
        <p:nvSpPr>
          <p:cNvPr id="9" name="Zástupný symbol pro text 14">
            <a:extLst>
              <a:ext uri="{FF2B5EF4-FFF2-40B4-BE49-F238E27FC236}">
                <a16:creationId xmlns:a16="http://schemas.microsoft.com/office/drawing/2014/main" id="{E3517C42-B3E3-4F57-BEF4-05BBE9C90468}"/>
              </a:ext>
            </a:extLst>
          </p:cNvPr>
          <p:cNvSpPr>
            <a:spLocks noGrp="1"/>
          </p:cNvSpPr>
          <p:nvPr>
            <p:ph type="body" sz="quarter" idx="13" hasCustomPrompt="1"/>
          </p:nvPr>
        </p:nvSpPr>
        <p:spPr>
          <a:xfrm>
            <a:off x="2448000" y="522000"/>
            <a:ext cx="5040000" cy="252000"/>
          </a:xfrm>
        </p:spPr>
        <p:txBody>
          <a:bodyPr wrap="none" lIns="0" tIns="0" rIns="0" bIns="0" anchor="t" anchorCtr="0">
            <a:noAutofit/>
          </a:bodyPr>
          <a:lstStyle>
            <a:lvl1pPr>
              <a:buFont typeface="Arial" pitchFamily="34" charset="0"/>
              <a:buNone/>
              <a:defRPr sz="900" b="1" baseline="0">
                <a:solidFill>
                  <a:schemeClr val="tx1"/>
                </a:solidFill>
              </a:defRPr>
            </a:lvl1pPr>
          </a:lstStyle>
          <a:p>
            <a:pPr lvl="0"/>
            <a:r>
              <a:rPr lang="cs-CZ" dirty="0"/>
              <a:t>NÁZEV PREZENTACE / KAPITOLA</a:t>
            </a:r>
          </a:p>
        </p:txBody>
      </p:sp>
    </p:spTree>
    <p:extLst>
      <p:ext uri="{BB962C8B-B14F-4D97-AF65-F5344CB8AC3E}">
        <p14:creationId xmlns:p14="http://schemas.microsoft.com/office/powerpoint/2010/main" val="126240856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9_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lvl1pPr>
              <a:buFontTx/>
              <a:buBlip>
                <a:blip r:embed="rId2"/>
              </a:buBlip>
              <a:defRPr/>
            </a:lvl1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p:cNvSpPr>
            <a:spLocks noGrp="1"/>
          </p:cNvSpPr>
          <p:nvPr>
            <p:ph type="ftr" sz="quarter" idx="11"/>
          </p:nvPr>
        </p:nvSpPr>
        <p:spPr/>
        <p:txBody>
          <a:bodyPr/>
          <a:lstStyle/>
          <a:p>
            <a:r>
              <a:rPr lang="cs-CZ"/>
              <a:t>© 2022  STÁTNÍ ÚSTAV PRO KONTROLU LÉČIV</a:t>
            </a:r>
          </a:p>
        </p:txBody>
      </p:sp>
      <p:sp>
        <p:nvSpPr>
          <p:cNvPr id="6" name="Zástupný symbol pro číslo snímku 5"/>
          <p:cNvSpPr>
            <a:spLocks noGrp="1"/>
          </p:cNvSpPr>
          <p:nvPr>
            <p:ph type="sldNum" sz="quarter" idx="12"/>
          </p:nvPr>
        </p:nvSpPr>
        <p:spPr/>
        <p:txBody>
          <a:bodyPr anchor="t"/>
          <a:lstStyle/>
          <a:p>
            <a:fld id="{3F7E86AA-FCC7-45ED-BAA9-A02C04DFE918}" type="slidenum">
              <a:rPr lang="cs-CZ" smtClean="0"/>
              <a:pPr/>
              <a:t>‹#›</a:t>
            </a:fld>
            <a:endParaRPr lang="cs-CZ" dirty="0"/>
          </a:p>
        </p:txBody>
      </p:sp>
      <p:sp>
        <p:nvSpPr>
          <p:cNvPr id="9" name="Zástupný symbol pro text 14">
            <a:extLst>
              <a:ext uri="{FF2B5EF4-FFF2-40B4-BE49-F238E27FC236}">
                <a16:creationId xmlns:a16="http://schemas.microsoft.com/office/drawing/2014/main" id="{E3517C42-B3E3-4F57-BEF4-05BBE9C90468}"/>
              </a:ext>
            </a:extLst>
          </p:cNvPr>
          <p:cNvSpPr>
            <a:spLocks noGrp="1"/>
          </p:cNvSpPr>
          <p:nvPr>
            <p:ph type="body" sz="quarter" idx="13" hasCustomPrompt="1"/>
          </p:nvPr>
        </p:nvSpPr>
        <p:spPr>
          <a:xfrm>
            <a:off x="2448000" y="522000"/>
            <a:ext cx="5040000" cy="252000"/>
          </a:xfrm>
        </p:spPr>
        <p:txBody>
          <a:bodyPr wrap="none" lIns="0" tIns="0" rIns="0" bIns="0" anchor="t" anchorCtr="0">
            <a:noAutofit/>
          </a:bodyPr>
          <a:lstStyle>
            <a:lvl1pPr>
              <a:buFont typeface="Arial" pitchFamily="34" charset="0"/>
              <a:buNone/>
              <a:defRPr sz="900" b="1" baseline="0">
                <a:solidFill>
                  <a:schemeClr val="tx1"/>
                </a:solidFill>
              </a:defRPr>
            </a:lvl1pPr>
          </a:lstStyle>
          <a:p>
            <a:pPr lvl="0"/>
            <a:r>
              <a:rPr lang="cs-CZ" dirty="0"/>
              <a:t>NÁZEV PREZENTACE / KAPITOLA</a:t>
            </a:r>
          </a:p>
        </p:txBody>
      </p:sp>
    </p:spTree>
    <p:extLst>
      <p:ext uri="{BB962C8B-B14F-4D97-AF65-F5344CB8AC3E}">
        <p14:creationId xmlns:p14="http://schemas.microsoft.com/office/powerpoint/2010/main" val="285822012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87265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D400-B5CE-E5BE-AD8C-4FF799B82EDB}"/>
              </a:ext>
            </a:extLst>
          </p:cNvPr>
          <p:cNvSpPr>
            <a:spLocks noGrp="1"/>
          </p:cNvSpPr>
          <p:nvPr>
            <p:ph type="ctrTitle" hasCustomPrompt="1"/>
          </p:nvPr>
        </p:nvSpPr>
        <p:spPr>
          <a:xfrm>
            <a:off x="3074504" y="3882887"/>
            <a:ext cx="8279296" cy="1325217"/>
          </a:xfrm>
        </p:spPr>
        <p:txBody>
          <a:bodyPr anchor="b">
            <a:normAutofit/>
          </a:bodyPr>
          <a:lstStyle>
            <a:lvl1pPr algn="l">
              <a:defRPr sz="3200" b="1">
                <a:solidFill>
                  <a:schemeClr val="accent4"/>
                </a:solidFill>
              </a:defRPr>
            </a:lvl1pPr>
          </a:lstStyle>
          <a:p>
            <a:r>
              <a:rPr lang="cs-CZ"/>
              <a:t>NÁZEV PREZENTACE</a:t>
            </a:r>
          </a:p>
        </p:txBody>
      </p:sp>
      <p:sp>
        <p:nvSpPr>
          <p:cNvPr id="3" name="Subtitle 2">
            <a:extLst>
              <a:ext uri="{FF2B5EF4-FFF2-40B4-BE49-F238E27FC236}">
                <a16:creationId xmlns:a16="http://schemas.microsoft.com/office/drawing/2014/main" id="{FE96296E-3732-F788-C7FC-0E6709D7B731}"/>
              </a:ext>
            </a:extLst>
          </p:cNvPr>
          <p:cNvSpPr>
            <a:spLocks noGrp="1"/>
          </p:cNvSpPr>
          <p:nvPr>
            <p:ph type="subTitle" idx="1" hasCustomPrompt="1"/>
          </p:nvPr>
        </p:nvSpPr>
        <p:spPr>
          <a:xfrm>
            <a:off x="3074504" y="5652052"/>
            <a:ext cx="8279296" cy="549965"/>
          </a:xfrm>
        </p:spPr>
        <p:txBody>
          <a:bodyPr>
            <a:normAutofit/>
          </a:bodyPr>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Informace o přednášejícím</a:t>
            </a:r>
          </a:p>
        </p:txBody>
      </p:sp>
      <p:sp>
        <p:nvSpPr>
          <p:cNvPr id="4" name="Date Placeholder 3">
            <a:extLst>
              <a:ext uri="{FF2B5EF4-FFF2-40B4-BE49-F238E27FC236}">
                <a16:creationId xmlns:a16="http://schemas.microsoft.com/office/drawing/2014/main" id="{7963EC6B-4B80-056E-F1BD-43032F38962C}"/>
              </a:ext>
            </a:extLst>
          </p:cNvPr>
          <p:cNvSpPr>
            <a:spLocks noGrp="1"/>
          </p:cNvSpPr>
          <p:nvPr>
            <p:ph type="dt" sz="half" idx="10"/>
          </p:nvPr>
        </p:nvSpPr>
        <p:spPr>
          <a:xfrm>
            <a:off x="3074504" y="6202017"/>
            <a:ext cx="8279296" cy="365125"/>
          </a:xfrm>
        </p:spPr>
        <p:txBody>
          <a:bodyPr/>
          <a:lstStyle>
            <a:lvl1pPr>
              <a:defRPr sz="1400" b="0">
                <a:solidFill>
                  <a:schemeClr val="tx1"/>
                </a:solidFill>
              </a:defRPr>
            </a:lvl1pPr>
          </a:lstStyle>
          <a:p>
            <a:fld id="{3002DDAE-AF89-4425-A1FE-C6AA08B911D5}" type="datetime1">
              <a:rPr lang="cs-CZ" smtClean="0"/>
              <a:t>21.05.2026</a:t>
            </a:fld>
            <a:endParaRPr lang="cs-CZ"/>
          </a:p>
        </p:txBody>
      </p:sp>
    </p:spTree>
    <p:extLst>
      <p:ext uri="{BB962C8B-B14F-4D97-AF65-F5344CB8AC3E}">
        <p14:creationId xmlns:p14="http://schemas.microsoft.com/office/powerpoint/2010/main" val="329890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eden obsa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C084-665A-57A2-43A3-2A8284D1589E}"/>
              </a:ext>
            </a:extLst>
          </p:cNvPr>
          <p:cNvSpPr>
            <a:spLocks noGrp="1"/>
          </p:cNvSpPr>
          <p:nvPr>
            <p:ph type="title"/>
          </p:nvPr>
        </p:nvSpPr>
        <p:spPr/>
        <p:txBody>
          <a:bodyPr/>
          <a:lstStyle/>
          <a:p>
            <a:r>
              <a:rPr lang="cs-CZ"/>
              <a:t>Kliknutím lze upravit styl.</a:t>
            </a:r>
          </a:p>
        </p:txBody>
      </p:sp>
      <p:sp>
        <p:nvSpPr>
          <p:cNvPr id="3" name="Content Placeholder 2">
            <a:extLst>
              <a:ext uri="{FF2B5EF4-FFF2-40B4-BE49-F238E27FC236}">
                <a16:creationId xmlns:a16="http://schemas.microsoft.com/office/drawing/2014/main" id="{94A39CD5-31B4-29BC-18F4-748808B6BE49}"/>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a:extLst>
              <a:ext uri="{FF2B5EF4-FFF2-40B4-BE49-F238E27FC236}">
                <a16:creationId xmlns:a16="http://schemas.microsoft.com/office/drawing/2014/main" id="{78AF6D6B-BD66-2F04-C75F-94569F254063}"/>
              </a:ext>
            </a:extLst>
          </p:cNvPr>
          <p:cNvSpPr>
            <a:spLocks noGrp="1"/>
          </p:cNvSpPr>
          <p:nvPr>
            <p:ph type="dt" sz="half" idx="10"/>
          </p:nvPr>
        </p:nvSpPr>
        <p:spPr/>
        <p:txBody>
          <a:bodyPr/>
          <a:lstStyle/>
          <a:p>
            <a:fld id="{57691037-523B-4BF7-9F10-B66A48121EE5}" type="datetime1">
              <a:rPr lang="cs-CZ" smtClean="0"/>
              <a:t>21.05.2026</a:t>
            </a:fld>
            <a:endParaRPr lang="cs-CZ"/>
          </a:p>
        </p:txBody>
      </p:sp>
      <p:sp>
        <p:nvSpPr>
          <p:cNvPr id="8" name="Text Placeholder 7">
            <a:extLst>
              <a:ext uri="{FF2B5EF4-FFF2-40B4-BE49-F238E27FC236}">
                <a16:creationId xmlns:a16="http://schemas.microsoft.com/office/drawing/2014/main" id="{A8C8E019-44ED-27F0-532D-91AA1D57F4C1}"/>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12" name="Text Placeholder 7">
            <a:extLst>
              <a:ext uri="{FF2B5EF4-FFF2-40B4-BE49-F238E27FC236}">
                <a16:creationId xmlns:a16="http://schemas.microsoft.com/office/drawing/2014/main" id="{A7EB0C90-4AED-422B-2D57-3669197CF5DC}"/>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810003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C084-665A-57A2-43A3-2A8284D1589E}"/>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94A39CD5-31B4-29BC-18F4-748808B6BE49}"/>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78AF6D6B-BD66-2F04-C75F-94569F254063}"/>
              </a:ext>
            </a:extLst>
          </p:cNvPr>
          <p:cNvSpPr>
            <a:spLocks noGrp="1"/>
          </p:cNvSpPr>
          <p:nvPr>
            <p:ph type="dt" sz="half" idx="10"/>
          </p:nvPr>
        </p:nvSpPr>
        <p:spPr/>
        <p:txBody>
          <a:bodyPr/>
          <a:lstStyle/>
          <a:p>
            <a:fld id="{57691037-523B-4BF7-9F10-B66A48121EE5}" type="datetime1">
              <a:rPr lang="cs-CZ" smtClean="0"/>
              <a:t>21.05.2026</a:t>
            </a:fld>
            <a:endParaRPr lang="cs-CZ"/>
          </a:p>
        </p:txBody>
      </p:sp>
    </p:spTree>
    <p:extLst>
      <p:ext uri="{BB962C8B-B14F-4D97-AF65-F5344CB8AC3E}">
        <p14:creationId xmlns:p14="http://schemas.microsoft.com/office/powerpoint/2010/main" val="3945762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3645-3020-4EEF-D771-968CD462B2D5}"/>
              </a:ext>
            </a:extLst>
          </p:cNvPr>
          <p:cNvSpPr>
            <a:spLocks noGrp="1"/>
          </p:cNvSpPr>
          <p:nvPr>
            <p:ph type="title" hasCustomPrompt="1"/>
          </p:nvPr>
        </p:nvSpPr>
        <p:spPr>
          <a:xfrm>
            <a:off x="2491408" y="3637721"/>
            <a:ext cx="8862391" cy="1736035"/>
          </a:xfrm>
        </p:spPr>
        <p:txBody>
          <a:bodyPr anchor="t"/>
          <a:lstStyle>
            <a:lvl1pPr>
              <a:defRPr sz="3200">
                <a:solidFill>
                  <a:schemeClr val="bg1"/>
                </a:solidFill>
              </a:defRPr>
            </a:lvl1pPr>
          </a:lstStyle>
          <a:p>
            <a:r>
              <a:rPr lang="cs-CZ"/>
              <a:t>NÁZEV SEKCE PREZENTACE</a:t>
            </a:r>
          </a:p>
        </p:txBody>
      </p:sp>
    </p:spTree>
    <p:extLst>
      <p:ext uri="{BB962C8B-B14F-4D97-AF65-F5344CB8AC3E}">
        <p14:creationId xmlns:p14="http://schemas.microsoft.com/office/powerpoint/2010/main" val="1099227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807F-AD6A-4AF5-27E2-8D7F1C3816FC}"/>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DC55D929-33B2-3CA4-28D1-EFF4E9729695}"/>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a:extLst>
              <a:ext uri="{FF2B5EF4-FFF2-40B4-BE49-F238E27FC236}">
                <a16:creationId xmlns:a16="http://schemas.microsoft.com/office/drawing/2014/main" id="{02EAFCCB-A239-D45E-F750-DAE188F2F590}"/>
              </a:ext>
            </a:extLst>
          </p:cNvPr>
          <p:cNvSpPr>
            <a:spLocks noGrp="1"/>
          </p:cNvSpPr>
          <p:nvPr>
            <p:ph sz="half" idx="2"/>
          </p:nvPr>
        </p:nvSpPr>
        <p:spPr>
          <a:xfrm>
            <a:off x="6172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34F54DEF-33C0-4D13-FE15-B6EAF3AF7A05}"/>
              </a:ext>
            </a:extLst>
          </p:cNvPr>
          <p:cNvSpPr>
            <a:spLocks noGrp="1"/>
          </p:cNvSpPr>
          <p:nvPr>
            <p:ph type="dt" sz="half" idx="10"/>
          </p:nvPr>
        </p:nvSpPr>
        <p:spPr/>
        <p:txBody>
          <a:bodyPr/>
          <a:lstStyle/>
          <a:p>
            <a:fld id="{F16506EF-31E4-4042-B876-EF645AF8B904}" type="datetime1">
              <a:rPr lang="cs-CZ" smtClean="0"/>
              <a:t>21.05.2026</a:t>
            </a:fld>
            <a:endParaRPr lang="cs-CZ"/>
          </a:p>
        </p:txBody>
      </p:sp>
      <p:sp>
        <p:nvSpPr>
          <p:cNvPr id="8" name="Text Placeholder 7">
            <a:extLst>
              <a:ext uri="{FF2B5EF4-FFF2-40B4-BE49-F238E27FC236}">
                <a16:creationId xmlns:a16="http://schemas.microsoft.com/office/drawing/2014/main" id="{4CE25223-60B7-93D5-6631-F2F0E04FFD96}"/>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9" name="Text Placeholder 7">
            <a:extLst>
              <a:ext uri="{FF2B5EF4-FFF2-40B4-BE49-F238E27FC236}">
                <a16:creationId xmlns:a16="http://schemas.microsoft.com/office/drawing/2014/main" id="{2BDE03DD-0592-C055-B64F-F6870668375D}"/>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3320672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807F-AD6A-4AF5-27E2-8D7F1C3816FC}"/>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DC55D929-33B2-3CA4-28D1-EFF4E9729695}"/>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34F54DEF-33C0-4D13-FE15-B6EAF3AF7A05}"/>
              </a:ext>
            </a:extLst>
          </p:cNvPr>
          <p:cNvSpPr>
            <a:spLocks noGrp="1"/>
          </p:cNvSpPr>
          <p:nvPr>
            <p:ph type="dt" sz="half" idx="10"/>
          </p:nvPr>
        </p:nvSpPr>
        <p:spPr/>
        <p:txBody>
          <a:bodyPr/>
          <a:lstStyle/>
          <a:p>
            <a:fld id="{9DD9D77A-5BBF-4CB5-8173-C5186CFEAF93}" type="datetime1">
              <a:rPr lang="cs-CZ" smtClean="0"/>
              <a:t>21.05.2026</a:t>
            </a:fld>
            <a:endParaRPr lang="cs-CZ"/>
          </a:p>
        </p:txBody>
      </p:sp>
      <p:sp>
        <p:nvSpPr>
          <p:cNvPr id="8" name="Text Placeholder 7">
            <a:extLst>
              <a:ext uri="{FF2B5EF4-FFF2-40B4-BE49-F238E27FC236}">
                <a16:creationId xmlns:a16="http://schemas.microsoft.com/office/drawing/2014/main" id="{4CE25223-60B7-93D5-6631-F2F0E04FFD96}"/>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9" name="Text Placeholder 7">
            <a:extLst>
              <a:ext uri="{FF2B5EF4-FFF2-40B4-BE49-F238E27FC236}">
                <a16:creationId xmlns:a16="http://schemas.microsoft.com/office/drawing/2014/main" id="{2BDE03DD-0592-C055-B64F-F6870668375D}"/>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
        <p:nvSpPr>
          <p:cNvPr id="7" name="Picture Placeholder 6">
            <a:extLst>
              <a:ext uri="{FF2B5EF4-FFF2-40B4-BE49-F238E27FC236}">
                <a16:creationId xmlns:a16="http://schemas.microsoft.com/office/drawing/2014/main" id="{4C832CFC-987B-EDAA-5ADC-DCF870CCFB01}"/>
              </a:ext>
            </a:extLst>
          </p:cNvPr>
          <p:cNvSpPr>
            <a:spLocks noGrp="1"/>
          </p:cNvSpPr>
          <p:nvPr>
            <p:ph type="pic" sz="quarter" idx="13"/>
          </p:nvPr>
        </p:nvSpPr>
        <p:spPr>
          <a:xfrm>
            <a:off x="6275388" y="1825625"/>
            <a:ext cx="5916612" cy="4351338"/>
          </a:xfrm>
        </p:spPr>
        <p:txBody>
          <a:bodyPr/>
          <a:lstStyle/>
          <a:p>
            <a:endParaRPr lang="cs-CZ"/>
          </a:p>
        </p:txBody>
      </p:sp>
    </p:spTree>
    <p:extLst>
      <p:ext uri="{BB962C8B-B14F-4D97-AF65-F5344CB8AC3E}">
        <p14:creationId xmlns:p14="http://schemas.microsoft.com/office/powerpoint/2010/main" val="2664952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and mas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2F61DE-16B7-F637-D5A2-699061AA8B3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7F807F-AD6A-4AF5-27E2-8D7F1C3816FC}"/>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DC55D929-33B2-3CA4-28D1-EFF4E9729695}"/>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34F54DEF-33C0-4D13-FE15-B6EAF3AF7A05}"/>
              </a:ext>
            </a:extLst>
          </p:cNvPr>
          <p:cNvSpPr>
            <a:spLocks noGrp="1"/>
          </p:cNvSpPr>
          <p:nvPr>
            <p:ph type="dt" sz="half" idx="10"/>
          </p:nvPr>
        </p:nvSpPr>
        <p:spPr/>
        <p:txBody>
          <a:bodyPr/>
          <a:lstStyle/>
          <a:p>
            <a:fld id="{C0600D5F-A547-4A12-A42B-722A4F959E64}" type="datetime1">
              <a:rPr lang="cs-CZ" smtClean="0"/>
              <a:t>21.05.2026</a:t>
            </a:fld>
            <a:endParaRPr lang="cs-CZ"/>
          </a:p>
        </p:txBody>
      </p:sp>
      <p:sp>
        <p:nvSpPr>
          <p:cNvPr id="8" name="Text Placeholder 7">
            <a:extLst>
              <a:ext uri="{FF2B5EF4-FFF2-40B4-BE49-F238E27FC236}">
                <a16:creationId xmlns:a16="http://schemas.microsoft.com/office/drawing/2014/main" id="{4CE25223-60B7-93D5-6631-F2F0E04FFD96}"/>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9" name="Text Placeholder 7">
            <a:extLst>
              <a:ext uri="{FF2B5EF4-FFF2-40B4-BE49-F238E27FC236}">
                <a16:creationId xmlns:a16="http://schemas.microsoft.com/office/drawing/2014/main" id="{2BDE03DD-0592-C055-B64F-F6870668375D}"/>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
        <p:nvSpPr>
          <p:cNvPr id="10" name="TextBox 9">
            <a:extLst>
              <a:ext uri="{FF2B5EF4-FFF2-40B4-BE49-F238E27FC236}">
                <a16:creationId xmlns:a16="http://schemas.microsoft.com/office/drawing/2014/main" id="{4577313B-AB7F-85E3-7DCB-EB8CB23E9E78}"/>
              </a:ext>
            </a:extLst>
          </p:cNvPr>
          <p:cNvSpPr txBox="1"/>
          <p:nvPr userDrawn="1"/>
        </p:nvSpPr>
        <p:spPr>
          <a:xfrm>
            <a:off x="838199" y="6300580"/>
            <a:ext cx="2735729" cy="253916"/>
          </a:xfrm>
          <a:prstGeom prst="rect">
            <a:avLst/>
          </a:prstGeom>
          <a:noFill/>
        </p:spPr>
        <p:txBody>
          <a:bodyPr wrap="square" rtlCol="0">
            <a:spAutoFit/>
          </a:bodyPr>
          <a:lstStyle/>
          <a:p>
            <a:r>
              <a:rPr lang="cs-CZ" sz="1050" b="1">
                <a:solidFill>
                  <a:schemeClr val="accent4"/>
                </a:solidFill>
              </a:rPr>
              <a:t>© STATE INSTITUTE FOR DRUG CONTROL ●</a:t>
            </a:r>
          </a:p>
        </p:txBody>
      </p:sp>
    </p:spTree>
    <p:extLst>
      <p:ext uri="{BB962C8B-B14F-4D97-AF65-F5344CB8AC3E}">
        <p14:creationId xmlns:p14="http://schemas.microsoft.com/office/powerpoint/2010/main" val="1636304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C0E2-2624-58C4-B2F5-663E4512E27F}"/>
              </a:ext>
            </a:extLst>
          </p:cNvPr>
          <p:cNvSpPr>
            <a:spLocks noGrp="1"/>
          </p:cNvSpPr>
          <p:nvPr>
            <p:ph type="title"/>
          </p:nvPr>
        </p:nvSpPr>
        <p:spPr>
          <a:xfrm>
            <a:off x="839788" y="1126435"/>
            <a:ext cx="10515600" cy="564253"/>
          </a:xfrm>
        </p:spPr>
        <p:txBody>
          <a:bodyPr/>
          <a:lstStyle/>
          <a:p>
            <a:r>
              <a:rPr lang="en-US"/>
              <a:t>Click to edit Master title style</a:t>
            </a:r>
            <a:endParaRPr lang="cs-CZ"/>
          </a:p>
        </p:txBody>
      </p:sp>
      <p:sp>
        <p:nvSpPr>
          <p:cNvPr id="3" name="Text Placeholder 2">
            <a:extLst>
              <a:ext uri="{FF2B5EF4-FFF2-40B4-BE49-F238E27FC236}">
                <a16:creationId xmlns:a16="http://schemas.microsoft.com/office/drawing/2014/main" id="{C3EAC9C7-FDE6-0B4E-C74F-54210E5B3EB6}"/>
              </a:ext>
            </a:extLst>
          </p:cNvPr>
          <p:cNvSpPr>
            <a:spLocks noGrp="1"/>
          </p:cNvSpPr>
          <p:nvPr>
            <p:ph type="body" idx="1"/>
          </p:nvPr>
        </p:nvSpPr>
        <p:spPr>
          <a:xfrm>
            <a:off x="839788" y="1888435"/>
            <a:ext cx="5157787" cy="616640"/>
          </a:xfrm>
        </p:spPr>
        <p:txBody>
          <a:bodyPr anchor="t">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B34325-AF9E-8CA4-6911-8087F634F75C}"/>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a:extLst>
              <a:ext uri="{FF2B5EF4-FFF2-40B4-BE49-F238E27FC236}">
                <a16:creationId xmlns:a16="http://schemas.microsoft.com/office/drawing/2014/main" id="{2EE9488C-349D-A9AD-A9E6-46F6A58DA896}"/>
              </a:ext>
            </a:extLst>
          </p:cNvPr>
          <p:cNvSpPr>
            <a:spLocks noGrp="1"/>
          </p:cNvSpPr>
          <p:nvPr>
            <p:ph type="body" sz="quarter" idx="3"/>
          </p:nvPr>
        </p:nvSpPr>
        <p:spPr>
          <a:xfrm>
            <a:off x="6172200" y="1888435"/>
            <a:ext cx="5183188" cy="616640"/>
          </a:xfrm>
        </p:spPr>
        <p:txBody>
          <a:bodyPr anchor="t">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47F2B3-C779-A086-3BDA-CD63923B17D9}"/>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a:extLst>
              <a:ext uri="{FF2B5EF4-FFF2-40B4-BE49-F238E27FC236}">
                <a16:creationId xmlns:a16="http://schemas.microsoft.com/office/drawing/2014/main" id="{4FBB3618-FD70-05E6-686A-FEBF14A81BBF}"/>
              </a:ext>
            </a:extLst>
          </p:cNvPr>
          <p:cNvSpPr>
            <a:spLocks noGrp="1"/>
          </p:cNvSpPr>
          <p:nvPr>
            <p:ph type="dt" sz="half" idx="10"/>
          </p:nvPr>
        </p:nvSpPr>
        <p:spPr/>
        <p:txBody>
          <a:bodyPr/>
          <a:lstStyle/>
          <a:p>
            <a:fld id="{DA89554C-07F0-43A6-AC77-DA4F48CEEE26}" type="datetime1">
              <a:rPr lang="cs-CZ" smtClean="0"/>
              <a:t>21.05.2026</a:t>
            </a:fld>
            <a:endParaRPr lang="cs-CZ"/>
          </a:p>
        </p:txBody>
      </p:sp>
      <p:sp>
        <p:nvSpPr>
          <p:cNvPr id="10" name="Text Placeholder 7">
            <a:extLst>
              <a:ext uri="{FF2B5EF4-FFF2-40B4-BE49-F238E27FC236}">
                <a16:creationId xmlns:a16="http://schemas.microsoft.com/office/drawing/2014/main" id="{9A90BD00-93B8-01DD-1754-A6D6052A5175}"/>
              </a:ext>
            </a:extLst>
          </p:cNvPr>
          <p:cNvSpPr>
            <a:spLocks noGrp="1"/>
          </p:cNvSpPr>
          <p:nvPr>
            <p:ph type="body" sz="quarter" idx="13"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11" name="Text Placeholder 7">
            <a:extLst>
              <a:ext uri="{FF2B5EF4-FFF2-40B4-BE49-F238E27FC236}">
                <a16:creationId xmlns:a16="http://schemas.microsoft.com/office/drawing/2014/main" id="{F0EF3B39-4033-DDD1-C06A-C77ECD8BA729}"/>
              </a:ext>
            </a:extLst>
          </p:cNvPr>
          <p:cNvSpPr>
            <a:spLocks noGrp="1"/>
          </p:cNvSpPr>
          <p:nvPr>
            <p:ph type="body" sz="quarter" idx="14"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866683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C310-754E-9AC4-A6F0-AA03103E73D8}"/>
              </a:ext>
            </a:extLst>
          </p:cNvPr>
          <p:cNvSpPr>
            <a:spLocks noGrp="1"/>
          </p:cNvSpPr>
          <p:nvPr>
            <p:ph type="title"/>
          </p:nvPr>
        </p:nvSpPr>
        <p:spPr/>
        <p:txBody>
          <a:bodyPr/>
          <a:lstStyle/>
          <a:p>
            <a:r>
              <a:rPr lang="en-US"/>
              <a:t>Click to edit Master title style</a:t>
            </a:r>
            <a:endParaRPr lang="cs-CZ"/>
          </a:p>
        </p:txBody>
      </p:sp>
      <p:sp>
        <p:nvSpPr>
          <p:cNvPr id="3" name="Date Placeholder 2">
            <a:extLst>
              <a:ext uri="{FF2B5EF4-FFF2-40B4-BE49-F238E27FC236}">
                <a16:creationId xmlns:a16="http://schemas.microsoft.com/office/drawing/2014/main" id="{A80397C4-57E6-C5B1-E951-21573C02ED69}"/>
              </a:ext>
            </a:extLst>
          </p:cNvPr>
          <p:cNvSpPr>
            <a:spLocks noGrp="1"/>
          </p:cNvSpPr>
          <p:nvPr>
            <p:ph type="dt" sz="half" idx="10"/>
          </p:nvPr>
        </p:nvSpPr>
        <p:spPr/>
        <p:txBody>
          <a:bodyPr/>
          <a:lstStyle/>
          <a:p>
            <a:fld id="{BD344244-5D24-429E-8D39-DBEB4D17AE05}" type="datetime1">
              <a:rPr lang="cs-CZ" smtClean="0"/>
              <a:t>21.05.2026</a:t>
            </a:fld>
            <a:endParaRPr lang="cs-CZ"/>
          </a:p>
        </p:txBody>
      </p:sp>
      <p:sp>
        <p:nvSpPr>
          <p:cNvPr id="6" name="Text Placeholder 7">
            <a:extLst>
              <a:ext uri="{FF2B5EF4-FFF2-40B4-BE49-F238E27FC236}">
                <a16:creationId xmlns:a16="http://schemas.microsoft.com/office/drawing/2014/main" id="{40D98A2C-AE7E-5FA3-4A70-BD275F35E1E5}"/>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7" name="Text Placeholder 7">
            <a:extLst>
              <a:ext uri="{FF2B5EF4-FFF2-40B4-BE49-F238E27FC236}">
                <a16:creationId xmlns:a16="http://schemas.microsoft.com/office/drawing/2014/main" id="{55AC94EB-2988-9B83-4C45-D4A314E71E8B}"/>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3885277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65BD0D-C3E0-E97C-C20C-32B04372519E}"/>
              </a:ext>
            </a:extLst>
          </p:cNvPr>
          <p:cNvSpPr>
            <a:spLocks noGrp="1"/>
          </p:cNvSpPr>
          <p:nvPr>
            <p:ph type="dt" sz="half" idx="10"/>
          </p:nvPr>
        </p:nvSpPr>
        <p:spPr/>
        <p:txBody>
          <a:bodyPr/>
          <a:lstStyle/>
          <a:p>
            <a:fld id="{824AF2E8-C696-40B0-AC07-097BB1DF101F}" type="datetime1">
              <a:rPr lang="cs-CZ" smtClean="0"/>
              <a:t>21.05.2026</a:t>
            </a:fld>
            <a:endParaRPr lang="cs-CZ"/>
          </a:p>
        </p:txBody>
      </p:sp>
      <p:sp>
        <p:nvSpPr>
          <p:cNvPr id="5" name="Text Placeholder 7">
            <a:extLst>
              <a:ext uri="{FF2B5EF4-FFF2-40B4-BE49-F238E27FC236}">
                <a16:creationId xmlns:a16="http://schemas.microsoft.com/office/drawing/2014/main" id="{1A24A395-2761-EF55-A38A-C4E4D7ECB7B2}"/>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6" name="Text Placeholder 7">
            <a:extLst>
              <a:ext uri="{FF2B5EF4-FFF2-40B4-BE49-F238E27FC236}">
                <a16:creationId xmlns:a16="http://schemas.microsoft.com/office/drawing/2014/main" id="{F8A6D67F-D00D-3373-DD7A-F3559531B2D3}"/>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506707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E426C3-AA60-BA68-3C6F-23079DDFEDC3}"/>
              </a:ext>
            </a:extLst>
          </p:cNvPr>
          <p:cNvSpPr txBox="1"/>
          <p:nvPr userDrawn="1"/>
        </p:nvSpPr>
        <p:spPr>
          <a:xfrm>
            <a:off x="2948609" y="3896138"/>
            <a:ext cx="6977269" cy="2554545"/>
          </a:xfrm>
          <a:prstGeom prst="rect">
            <a:avLst/>
          </a:prstGeom>
          <a:noFill/>
        </p:spPr>
        <p:txBody>
          <a:bodyPr wrap="square" rtlCol="0">
            <a:spAutoFit/>
          </a:bodyPr>
          <a:lstStyle/>
          <a:p>
            <a:r>
              <a:rPr lang="cs-CZ" sz="3200" b="1" i="0" u="none" strike="noStrike" baseline="0">
                <a:solidFill>
                  <a:srgbClr val="1C2F76"/>
                </a:solidFill>
                <a:latin typeface="Calibri-Bold"/>
              </a:rPr>
              <a:t>THANK YOU FOR YOUR ATTENTION</a:t>
            </a:r>
            <a:br>
              <a:rPr lang="cs-CZ" sz="1800" b="1" i="0" u="none" strike="noStrike" baseline="0">
                <a:solidFill>
                  <a:srgbClr val="1C2F76"/>
                </a:solidFill>
                <a:latin typeface="Calibri-Bold"/>
              </a:rPr>
            </a:br>
            <a:endParaRPr lang="cs-CZ" sz="1800" b="1" i="0" u="none" strike="noStrike" baseline="0">
              <a:solidFill>
                <a:srgbClr val="1C2F76"/>
              </a:solidFill>
              <a:latin typeface="Calibr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a:solidFill>
                  <a:schemeClr val="accent4"/>
                </a:solidFill>
              </a:rPr>
              <a:t>STATE INSTITUTE FOR DRUG CONTROL</a:t>
            </a:r>
          </a:p>
          <a:p>
            <a:r>
              <a:rPr lang="pt-BR" sz="1600" b="0" i="0" u="none" strike="noStrike" baseline="0">
                <a:solidFill>
                  <a:srgbClr val="4D4D4D"/>
                </a:solidFill>
                <a:latin typeface="Calibri" panose="020F0502020204030204" pitchFamily="34" charset="0"/>
              </a:rPr>
              <a:t>Šrobárova 48, 100 41 Praha 10</a:t>
            </a:r>
            <a:br>
              <a:rPr lang="pt-BR" sz="1600" b="0" i="0" u="none" strike="noStrike" baseline="0">
                <a:solidFill>
                  <a:srgbClr val="4D4D4D"/>
                </a:solidFill>
                <a:latin typeface="Calibri" panose="020F0502020204030204" pitchFamily="34" charset="0"/>
              </a:rPr>
            </a:br>
            <a:r>
              <a:rPr lang="de-DE" sz="1600" b="0" i="0" u="none" strike="noStrike" baseline="0">
                <a:solidFill>
                  <a:srgbClr val="4D4D4D"/>
                </a:solidFill>
                <a:latin typeface="Calibri" panose="020F0502020204030204" pitchFamily="34" charset="0"/>
              </a:rPr>
              <a:t>tel.: +420 272 185 111</a:t>
            </a:r>
            <a:br>
              <a:rPr lang="de-DE" sz="1600" b="0" i="0" u="none" strike="noStrike" baseline="0">
                <a:solidFill>
                  <a:srgbClr val="4D4D4D"/>
                </a:solidFill>
                <a:latin typeface="Calibri" panose="020F0502020204030204" pitchFamily="34" charset="0"/>
              </a:rPr>
            </a:br>
            <a:r>
              <a:rPr lang="cs-CZ" sz="1600" b="0" i="0" u="none" strike="noStrike" baseline="0">
                <a:solidFill>
                  <a:srgbClr val="4D4D4D"/>
                </a:solidFill>
                <a:latin typeface="Calibri" panose="020F0502020204030204" pitchFamily="34" charset="0"/>
              </a:rPr>
              <a:t>e-mail: posta@sukl.cz</a:t>
            </a:r>
            <a:br>
              <a:rPr lang="cs-CZ" sz="1800" b="0" i="0" u="none" strike="noStrike" baseline="0">
                <a:solidFill>
                  <a:srgbClr val="4D4D4D"/>
                </a:solidFill>
                <a:latin typeface="Calibri" panose="020F0502020204030204" pitchFamily="34" charset="0"/>
              </a:rPr>
            </a:br>
            <a:endParaRPr lang="cs-CZ" sz="1800" b="0" i="0" u="none" strike="noStrike" baseline="0">
              <a:solidFill>
                <a:srgbClr val="4D4D4D"/>
              </a:solidFill>
              <a:latin typeface="Calibri" panose="020F0502020204030204" pitchFamily="34" charset="0"/>
            </a:endParaRPr>
          </a:p>
          <a:p>
            <a:r>
              <a:rPr lang="cs-CZ" sz="2800" b="1" i="0" u="none" strike="noStrike" baseline="0">
                <a:solidFill>
                  <a:srgbClr val="1EA4A5"/>
                </a:solidFill>
                <a:latin typeface="Calibri-Bold"/>
              </a:rPr>
              <a:t>www.sukl.cz</a:t>
            </a:r>
            <a:endParaRPr lang="cs-CZ" sz="2800"/>
          </a:p>
        </p:txBody>
      </p:sp>
    </p:spTree>
    <p:extLst>
      <p:ext uri="{BB962C8B-B14F-4D97-AF65-F5344CB8AC3E}">
        <p14:creationId xmlns:p14="http://schemas.microsoft.com/office/powerpoint/2010/main" val="255990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sek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3645-3020-4EEF-D771-968CD462B2D5}"/>
              </a:ext>
            </a:extLst>
          </p:cNvPr>
          <p:cNvSpPr>
            <a:spLocks noGrp="1"/>
          </p:cNvSpPr>
          <p:nvPr>
            <p:ph type="title" hasCustomPrompt="1"/>
          </p:nvPr>
        </p:nvSpPr>
        <p:spPr>
          <a:xfrm>
            <a:off x="2491408" y="3637721"/>
            <a:ext cx="8862391" cy="1736035"/>
          </a:xfrm>
        </p:spPr>
        <p:txBody>
          <a:bodyPr anchor="t"/>
          <a:lstStyle>
            <a:lvl1pPr>
              <a:defRPr sz="3200">
                <a:solidFill>
                  <a:schemeClr val="bg1"/>
                </a:solidFill>
              </a:defRPr>
            </a:lvl1pPr>
          </a:lstStyle>
          <a:p>
            <a:r>
              <a:rPr lang="cs-CZ"/>
              <a:t>NÁZEV SEKCE PREZENTACE</a:t>
            </a:r>
          </a:p>
        </p:txBody>
      </p:sp>
    </p:spTree>
    <p:extLst>
      <p:ext uri="{BB962C8B-B14F-4D97-AF65-F5344CB8AC3E}">
        <p14:creationId xmlns:p14="http://schemas.microsoft.com/office/powerpoint/2010/main" val="139302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807F-AD6A-4AF5-27E2-8D7F1C3816FC}"/>
              </a:ext>
            </a:extLst>
          </p:cNvPr>
          <p:cNvSpPr>
            <a:spLocks noGrp="1"/>
          </p:cNvSpPr>
          <p:nvPr>
            <p:ph type="title"/>
          </p:nvPr>
        </p:nvSpPr>
        <p:spPr/>
        <p:txBody>
          <a:bodyPr/>
          <a:lstStyle/>
          <a:p>
            <a:r>
              <a:rPr lang="cs-CZ"/>
              <a:t>Kliknutím lze upravit styl.</a:t>
            </a:r>
          </a:p>
        </p:txBody>
      </p:sp>
      <p:sp>
        <p:nvSpPr>
          <p:cNvPr id="3" name="Content Placeholder 2">
            <a:extLst>
              <a:ext uri="{FF2B5EF4-FFF2-40B4-BE49-F238E27FC236}">
                <a16:creationId xmlns:a16="http://schemas.microsoft.com/office/drawing/2014/main" id="{DC55D929-33B2-3CA4-28D1-EFF4E9729695}"/>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Content Placeholder 3">
            <a:extLst>
              <a:ext uri="{FF2B5EF4-FFF2-40B4-BE49-F238E27FC236}">
                <a16:creationId xmlns:a16="http://schemas.microsoft.com/office/drawing/2014/main" id="{02EAFCCB-A239-D45E-F750-DAE188F2F590}"/>
              </a:ext>
            </a:extLst>
          </p:cNvPr>
          <p:cNvSpPr>
            <a:spLocks noGrp="1"/>
          </p:cNvSpPr>
          <p:nvPr>
            <p:ph sz="half" idx="2"/>
          </p:nvPr>
        </p:nvSpPr>
        <p:spPr>
          <a:xfrm>
            <a:off x="6172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Date Placeholder 4">
            <a:extLst>
              <a:ext uri="{FF2B5EF4-FFF2-40B4-BE49-F238E27FC236}">
                <a16:creationId xmlns:a16="http://schemas.microsoft.com/office/drawing/2014/main" id="{34F54DEF-33C0-4D13-FE15-B6EAF3AF7A05}"/>
              </a:ext>
            </a:extLst>
          </p:cNvPr>
          <p:cNvSpPr>
            <a:spLocks noGrp="1"/>
          </p:cNvSpPr>
          <p:nvPr>
            <p:ph type="dt" sz="half" idx="10"/>
          </p:nvPr>
        </p:nvSpPr>
        <p:spPr/>
        <p:txBody>
          <a:bodyPr/>
          <a:lstStyle/>
          <a:p>
            <a:fld id="{F16506EF-31E4-4042-B876-EF645AF8B904}" type="datetime1">
              <a:rPr lang="cs-CZ" smtClean="0"/>
              <a:t>21.05.2026</a:t>
            </a:fld>
            <a:endParaRPr lang="cs-CZ"/>
          </a:p>
        </p:txBody>
      </p:sp>
      <p:sp>
        <p:nvSpPr>
          <p:cNvPr id="8" name="Text Placeholder 7">
            <a:extLst>
              <a:ext uri="{FF2B5EF4-FFF2-40B4-BE49-F238E27FC236}">
                <a16:creationId xmlns:a16="http://schemas.microsoft.com/office/drawing/2014/main" id="{4CE25223-60B7-93D5-6631-F2F0E04FFD96}"/>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9" name="Text Placeholder 7">
            <a:extLst>
              <a:ext uri="{FF2B5EF4-FFF2-40B4-BE49-F238E27FC236}">
                <a16:creationId xmlns:a16="http://schemas.microsoft.com/office/drawing/2014/main" id="{2BDE03DD-0592-C055-B64F-F6870668375D}"/>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290892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s obráz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F807F-AD6A-4AF5-27E2-8D7F1C3816FC}"/>
              </a:ext>
            </a:extLst>
          </p:cNvPr>
          <p:cNvSpPr>
            <a:spLocks noGrp="1"/>
          </p:cNvSpPr>
          <p:nvPr>
            <p:ph type="title"/>
          </p:nvPr>
        </p:nvSpPr>
        <p:spPr/>
        <p:txBody>
          <a:bodyPr/>
          <a:lstStyle/>
          <a:p>
            <a:r>
              <a:rPr lang="cs-CZ"/>
              <a:t>Kliknutím lze upravit styl.</a:t>
            </a:r>
          </a:p>
        </p:txBody>
      </p:sp>
      <p:sp>
        <p:nvSpPr>
          <p:cNvPr id="3" name="Content Placeholder 2">
            <a:extLst>
              <a:ext uri="{FF2B5EF4-FFF2-40B4-BE49-F238E27FC236}">
                <a16:creationId xmlns:a16="http://schemas.microsoft.com/office/drawing/2014/main" id="{DC55D929-33B2-3CA4-28D1-EFF4E9729695}"/>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Date Placeholder 4">
            <a:extLst>
              <a:ext uri="{FF2B5EF4-FFF2-40B4-BE49-F238E27FC236}">
                <a16:creationId xmlns:a16="http://schemas.microsoft.com/office/drawing/2014/main" id="{34F54DEF-33C0-4D13-FE15-B6EAF3AF7A05}"/>
              </a:ext>
            </a:extLst>
          </p:cNvPr>
          <p:cNvSpPr>
            <a:spLocks noGrp="1"/>
          </p:cNvSpPr>
          <p:nvPr>
            <p:ph type="dt" sz="half" idx="10"/>
          </p:nvPr>
        </p:nvSpPr>
        <p:spPr/>
        <p:txBody>
          <a:bodyPr/>
          <a:lstStyle/>
          <a:p>
            <a:fld id="{9DD9D77A-5BBF-4CB5-8173-C5186CFEAF93}" type="datetime1">
              <a:rPr lang="cs-CZ" smtClean="0"/>
              <a:t>21.05.2026</a:t>
            </a:fld>
            <a:endParaRPr lang="cs-CZ"/>
          </a:p>
        </p:txBody>
      </p:sp>
      <p:sp>
        <p:nvSpPr>
          <p:cNvPr id="8" name="Text Placeholder 7">
            <a:extLst>
              <a:ext uri="{FF2B5EF4-FFF2-40B4-BE49-F238E27FC236}">
                <a16:creationId xmlns:a16="http://schemas.microsoft.com/office/drawing/2014/main" id="{4CE25223-60B7-93D5-6631-F2F0E04FFD96}"/>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9" name="Text Placeholder 7">
            <a:extLst>
              <a:ext uri="{FF2B5EF4-FFF2-40B4-BE49-F238E27FC236}">
                <a16:creationId xmlns:a16="http://schemas.microsoft.com/office/drawing/2014/main" id="{2BDE03DD-0592-C055-B64F-F6870668375D}"/>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
        <p:nvSpPr>
          <p:cNvPr id="7" name="Picture Placeholder 6">
            <a:extLst>
              <a:ext uri="{FF2B5EF4-FFF2-40B4-BE49-F238E27FC236}">
                <a16:creationId xmlns:a16="http://schemas.microsoft.com/office/drawing/2014/main" id="{4C832CFC-987B-EDAA-5ADC-DCF870CCFB01}"/>
              </a:ext>
            </a:extLst>
          </p:cNvPr>
          <p:cNvSpPr>
            <a:spLocks noGrp="1"/>
          </p:cNvSpPr>
          <p:nvPr>
            <p:ph type="pic" sz="quarter" idx="13"/>
          </p:nvPr>
        </p:nvSpPr>
        <p:spPr>
          <a:xfrm>
            <a:off x="6275388" y="1825625"/>
            <a:ext cx="5916612" cy="4351338"/>
          </a:xfrm>
        </p:spPr>
        <p:txBody>
          <a:bodyPr/>
          <a:lstStyle/>
          <a:p>
            <a:r>
              <a:rPr lang="cs-CZ"/>
              <a:t>Kliknutím na ikonu přidáte obrázek.</a:t>
            </a:r>
          </a:p>
        </p:txBody>
      </p:sp>
    </p:spTree>
    <p:extLst>
      <p:ext uri="{BB962C8B-B14F-4D97-AF65-F5344CB8AC3E}">
        <p14:creationId xmlns:p14="http://schemas.microsoft.com/office/powerpoint/2010/main" val="342168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bsah s obrázkem a mask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2F61DE-16B7-F637-D5A2-699061AA8B3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7F807F-AD6A-4AF5-27E2-8D7F1C3816FC}"/>
              </a:ext>
            </a:extLst>
          </p:cNvPr>
          <p:cNvSpPr>
            <a:spLocks noGrp="1"/>
          </p:cNvSpPr>
          <p:nvPr>
            <p:ph type="title"/>
          </p:nvPr>
        </p:nvSpPr>
        <p:spPr/>
        <p:txBody>
          <a:bodyPr/>
          <a:lstStyle/>
          <a:p>
            <a:r>
              <a:rPr lang="cs-CZ"/>
              <a:t>Kliknutím lze upravit styl.</a:t>
            </a:r>
          </a:p>
        </p:txBody>
      </p:sp>
      <p:sp>
        <p:nvSpPr>
          <p:cNvPr id="3" name="Content Placeholder 2">
            <a:extLst>
              <a:ext uri="{FF2B5EF4-FFF2-40B4-BE49-F238E27FC236}">
                <a16:creationId xmlns:a16="http://schemas.microsoft.com/office/drawing/2014/main" id="{DC55D929-33B2-3CA4-28D1-EFF4E9729695}"/>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Date Placeholder 4">
            <a:extLst>
              <a:ext uri="{FF2B5EF4-FFF2-40B4-BE49-F238E27FC236}">
                <a16:creationId xmlns:a16="http://schemas.microsoft.com/office/drawing/2014/main" id="{34F54DEF-33C0-4D13-FE15-B6EAF3AF7A05}"/>
              </a:ext>
            </a:extLst>
          </p:cNvPr>
          <p:cNvSpPr>
            <a:spLocks noGrp="1"/>
          </p:cNvSpPr>
          <p:nvPr>
            <p:ph type="dt" sz="half" idx="10"/>
          </p:nvPr>
        </p:nvSpPr>
        <p:spPr/>
        <p:txBody>
          <a:bodyPr/>
          <a:lstStyle/>
          <a:p>
            <a:fld id="{C0600D5F-A547-4A12-A42B-722A4F959E64}" type="datetime1">
              <a:rPr lang="cs-CZ" smtClean="0"/>
              <a:t>21.05.2026</a:t>
            </a:fld>
            <a:endParaRPr lang="cs-CZ"/>
          </a:p>
        </p:txBody>
      </p:sp>
      <p:sp>
        <p:nvSpPr>
          <p:cNvPr id="8" name="Text Placeholder 7">
            <a:extLst>
              <a:ext uri="{FF2B5EF4-FFF2-40B4-BE49-F238E27FC236}">
                <a16:creationId xmlns:a16="http://schemas.microsoft.com/office/drawing/2014/main" id="{4CE25223-60B7-93D5-6631-F2F0E04FFD96}"/>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9" name="Text Placeholder 7">
            <a:extLst>
              <a:ext uri="{FF2B5EF4-FFF2-40B4-BE49-F238E27FC236}">
                <a16:creationId xmlns:a16="http://schemas.microsoft.com/office/drawing/2014/main" id="{2BDE03DD-0592-C055-B64F-F6870668375D}"/>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
        <p:nvSpPr>
          <p:cNvPr id="10" name="TextBox 9">
            <a:extLst>
              <a:ext uri="{FF2B5EF4-FFF2-40B4-BE49-F238E27FC236}">
                <a16:creationId xmlns:a16="http://schemas.microsoft.com/office/drawing/2014/main" id="{4577313B-AB7F-85E3-7DCB-EB8CB23E9E78}"/>
              </a:ext>
            </a:extLst>
          </p:cNvPr>
          <p:cNvSpPr txBox="1"/>
          <p:nvPr userDrawn="1"/>
        </p:nvSpPr>
        <p:spPr>
          <a:xfrm>
            <a:off x="838200" y="6300580"/>
            <a:ext cx="2521226" cy="253916"/>
          </a:xfrm>
          <a:prstGeom prst="rect">
            <a:avLst/>
          </a:prstGeom>
          <a:noFill/>
        </p:spPr>
        <p:txBody>
          <a:bodyPr wrap="square" rtlCol="0">
            <a:spAutoFit/>
          </a:bodyPr>
          <a:lstStyle/>
          <a:p>
            <a:r>
              <a:rPr lang="cs-CZ" sz="1050" b="1">
                <a:solidFill>
                  <a:schemeClr val="accent4"/>
                </a:solidFill>
              </a:rPr>
              <a:t>© STÁTNÍ ÚSTAV PRO KONTROLU LÉČIV ●</a:t>
            </a:r>
          </a:p>
        </p:txBody>
      </p:sp>
    </p:spTree>
    <p:extLst>
      <p:ext uri="{BB962C8B-B14F-4D97-AF65-F5344CB8AC3E}">
        <p14:creationId xmlns:p14="http://schemas.microsoft.com/office/powerpoint/2010/main" val="269466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C0E2-2624-58C4-B2F5-663E4512E27F}"/>
              </a:ext>
            </a:extLst>
          </p:cNvPr>
          <p:cNvSpPr>
            <a:spLocks noGrp="1"/>
          </p:cNvSpPr>
          <p:nvPr>
            <p:ph type="title"/>
          </p:nvPr>
        </p:nvSpPr>
        <p:spPr>
          <a:xfrm>
            <a:off x="839788" y="1126435"/>
            <a:ext cx="10515600" cy="564253"/>
          </a:xfrm>
        </p:spPr>
        <p:txBody>
          <a:bodyPr/>
          <a:lstStyle/>
          <a:p>
            <a:r>
              <a:rPr lang="cs-CZ"/>
              <a:t>Kliknutím lze upravit styl.</a:t>
            </a:r>
          </a:p>
        </p:txBody>
      </p:sp>
      <p:sp>
        <p:nvSpPr>
          <p:cNvPr id="3" name="Text Placeholder 2">
            <a:extLst>
              <a:ext uri="{FF2B5EF4-FFF2-40B4-BE49-F238E27FC236}">
                <a16:creationId xmlns:a16="http://schemas.microsoft.com/office/drawing/2014/main" id="{C3EAC9C7-FDE6-0B4E-C74F-54210E5B3EB6}"/>
              </a:ext>
            </a:extLst>
          </p:cNvPr>
          <p:cNvSpPr>
            <a:spLocks noGrp="1"/>
          </p:cNvSpPr>
          <p:nvPr>
            <p:ph type="body" idx="1"/>
          </p:nvPr>
        </p:nvSpPr>
        <p:spPr>
          <a:xfrm>
            <a:off x="839788" y="1888435"/>
            <a:ext cx="5157787" cy="616640"/>
          </a:xfrm>
        </p:spPr>
        <p:txBody>
          <a:bodyPr anchor="t">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a:extLst>
              <a:ext uri="{FF2B5EF4-FFF2-40B4-BE49-F238E27FC236}">
                <a16:creationId xmlns:a16="http://schemas.microsoft.com/office/drawing/2014/main" id="{0AB34325-AF9E-8CA4-6911-8087F634F75C}"/>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Text Placeholder 4">
            <a:extLst>
              <a:ext uri="{FF2B5EF4-FFF2-40B4-BE49-F238E27FC236}">
                <a16:creationId xmlns:a16="http://schemas.microsoft.com/office/drawing/2014/main" id="{2EE9488C-349D-A9AD-A9E6-46F6A58DA896}"/>
              </a:ext>
            </a:extLst>
          </p:cNvPr>
          <p:cNvSpPr>
            <a:spLocks noGrp="1"/>
          </p:cNvSpPr>
          <p:nvPr>
            <p:ph type="body" sz="quarter" idx="3"/>
          </p:nvPr>
        </p:nvSpPr>
        <p:spPr>
          <a:xfrm>
            <a:off x="6172200" y="1888435"/>
            <a:ext cx="5183188" cy="616640"/>
          </a:xfrm>
        </p:spPr>
        <p:txBody>
          <a:bodyPr anchor="t">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a:extLst>
              <a:ext uri="{FF2B5EF4-FFF2-40B4-BE49-F238E27FC236}">
                <a16:creationId xmlns:a16="http://schemas.microsoft.com/office/drawing/2014/main" id="{8B47F2B3-C779-A086-3BDA-CD63923B17D9}"/>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Date Placeholder 6">
            <a:extLst>
              <a:ext uri="{FF2B5EF4-FFF2-40B4-BE49-F238E27FC236}">
                <a16:creationId xmlns:a16="http://schemas.microsoft.com/office/drawing/2014/main" id="{4FBB3618-FD70-05E6-686A-FEBF14A81BBF}"/>
              </a:ext>
            </a:extLst>
          </p:cNvPr>
          <p:cNvSpPr>
            <a:spLocks noGrp="1"/>
          </p:cNvSpPr>
          <p:nvPr>
            <p:ph type="dt" sz="half" idx="10"/>
          </p:nvPr>
        </p:nvSpPr>
        <p:spPr/>
        <p:txBody>
          <a:bodyPr/>
          <a:lstStyle/>
          <a:p>
            <a:fld id="{DA89554C-07F0-43A6-AC77-DA4F48CEEE26}" type="datetime1">
              <a:rPr lang="cs-CZ" smtClean="0"/>
              <a:t>21.05.2026</a:t>
            </a:fld>
            <a:endParaRPr lang="cs-CZ"/>
          </a:p>
        </p:txBody>
      </p:sp>
      <p:sp>
        <p:nvSpPr>
          <p:cNvPr id="10" name="Text Placeholder 7">
            <a:extLst>
              <a:ext uri="{FF2B5EF4-FFF2-40B4-BE49-F238E27FC236}">
                <a16:creationId xmlns:a16="http://schemas.microsoft.com/office/drawing/2014/main" id="{9A90BD00-93B8-01DD-1754-A6D6052A5175}"/>
              </a:ext>
            </a:extLst>
          </p:cNvPr>
          <p:cNvSpPr>
            <a:spLocks noGrp="1"/>
          </p:cNvSpPr>
          <p:nvPr>
            <p:ph type="body" sz="quarter" idx="13"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11" name="Text Placeholder 7">
            <a:extLst>
              <a:ext uri="{FF2B5EF4-FFF2-40B4-BE49-F238E27FC236}">
                <a16:creationId xmlns:a16="http://schemas.microsoft.com/office/drawing/2014/main" id="{F0EF3B39-4033-DDD1-C06A-C77ECD8BA729}"/>
              </a:ext>
            </a:extLst>
          </p:cNvPr>
          <p:cNvSpPr>
            <a:spLocks noGrp="1"/>
          </p:cNvSpPr>
          <p:nvPr>
            <p:ph type="body" sz="quarter" idx="14"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243051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C310-754E-9AC4-A6F0-AA03103E73D8}"/>
              </a:ext>
            </a:extLst>
          </p:cNvPr>
          <p:cNvSpPr>
            <a:spLocks noGrp="1"/>
          </p:cNvSpPr>
          <p:nvPr>
            <p:ph type="title"/>
          </p:nvPr>
        </p:nvSpPr>
        <p:spPr/>
        <p:txBody>
          <a:bodyPr/>
          <a:lstStyle/>
          <a:p>
            <a:r>
              <a:rPr lang="cs-CZ"/>
              <a:t>Kliknutím lze upravit styl.</a:t>
            </a:r>
          </a:p>
        </p:txBody>
      </p:sp>
      <p:sp>
        <p:nvSpPr>
          <p:cNvPr id="3" name="Date Placeholder 2">
            <a:extLst>
              <a:ext uri="{FF2B5EF4-FFF2-40B4-BE49-F238E27FC236}">
                <a16:creationId xmlns:a16="http://schemas.microsoft.com/office/drawing/2014/main" id="{A80397C4-57E6-C5B1-E951-21573C02ED69}"/>
              </a:ext>
            </a:extLst>
          </p:cNvPr>
          <p:cNvSpPr>
            <a:spLocks noGrp="1"/>
          </p:cNvSpPr>
          <p:nvPr>
            <p:ph type="dt" sz="half" idx="10"/>
          </p:nvPr>
        </p:nvSpPr>
        <p:spPr/>
        <p:txBody>
          <a:bodyPr/>
          <a:lstStyle/>
          <a:p>
            <a:fld id="{BD344244-5D24-429E-8D39-DBEB4D17AE05}" type="datetime1">
              <a:rPr lang="cs-CZ" smtClean="0"/>
              <a:t>21.05.2026</a:t>
            </a:fld>
            <a:endParaRPr lang="cs-CZ"/>
          </a:p>
        </p:txBody>
      </p:sp>
      <p:sp>
        <p:nvSpPr>
          <p:cNvPr id="6" name="Text Placeholder 7">
            <a:extLst>
              <a:ext uri="{FF2B5EF4-FFF2-40B4-BE49-F238E27FC236}">
                <a16:creationId xmlns:a16="http://schemas.microsoft.com/office/drawing/2014/main" id="{40D98A2C-AE7E-5FA3-4A70-BD275F35E1E5}"/>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7" name="Text Placeholder 7">
            <a:extLst>
              <a:ext uri="{FF2B5EF4-FFF2-40B4-BE49-F238E27FC236}">
                <a16:creationId xmlns:a16="http://schemas.microsoft.com/office/drawing/2014/main" id="{55AC94EB-2988-9B83-4C45-D4A314E71E8B}"/>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196487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65BD0D-C3E0-E97C-C20C-32B04372519E}"/>
              </a:ext>
            </a:extLst>
          </p:cNvPr>
          <p:cNvSpPr>
            <a:spLocks noGrp="1"/>
          </p:cNvSpPr>
          <p:nvPr>
            <p:ph type="dt" sz="half" idx="10"/>
          </p:nvPr>
        </p:nvSpPr>
        <p:spPr/>
        <p:txBody>
          <a:bodyPr/>
          <a:lstStyle/>
          <a:p>
            <a:fld id="{824AF2E8-C696-40B0-AC07-097BB1DF101F}" type="datetime1">
              <a:rPr lang="cs-CZ" smtClean="0"/>
              <a:t>21.05.2026</a:t>
            </a:fld>
            <a:endParaRPr lang="cs-CZ"/>
          </a:p>
        </p:txBody>
      </p:sp>
      <p:sp>
        <p:nvSpPr>
          <p:cNvPr id="5" name="Text Placeholder 7">
            <a:extLst>
              <a:ext uri="{FF2B5EF4-FFF2-40B4-BE49-F238E27FC236}">
                <a16:creationId xmlns:a16="http://schemas.microsoft.com/office/drawing/2014/main" id="{1A24A395-2761-EF55-A38A-C4E4D7ECB7B2}"/>
              </a:ext>
            </a:extLst>
          </p:cNvPr>
          <p:cNvSpPr>
            <a:spLocks noGrp="1"/>
          </p:cNvSpPr>
          <p:nvPr>
            <p:ph type="body" sz="quarter" idx="11" hasCustomPrompt="1"/>
          </p:nvPr>
        </p:nvSpPr>
        <p:spPr>
          <a:xfrm>
            <a:off x="6274904" y="504651"/>
            <a:ext cx="5078896" cy="145533"/>
          </a:xfrm>
        </p:spPr>
        <p:txBody>
          <a:bodyPr wrap="none" lIns="0" tIns="0" rIns="0" bIns="0">
            <a:noAutofit/>
          </a:bodyPr>
          <a:lstStyle>
            <a:lvl1pPr marL="0" indent="0" algn="r">
              <a:lnSpc>
                <a:spcPct val="100000"/>
              </a:lnSpc>
              <a:buNone/>
              <a:defRPr sz="10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NÁZEV PREZENTACE</a:t>
            </a:r>
          </a:p>
        </p:txBody>
      </p:sp>
      <p:sp>
        <p:nvSpPr>
          <p:cNvPr id="6" name="Text Placeholder 7">
            <a:extLst>
              <a:ext uri="{FF2B5EF4-FFF2-40B4-BE49-F238E27FC236}">
                <a16:creationId xmlns:a16="http://schemas.microsoft.com/office/drawing/2014/main" id="{F8A6D67F-D00D-3373-DD7A-F3559531B2D3}"/>
              </a:ext>
            </a:extLst>
          </p:cNvPr>
          <p:cNvSpPr>
            <a:spLocks noGrp="1"/>
          </p:cNvSpPr>
          <p:nvPr>
            <p:ph type="body" sz="quarter" idx="12" hasCustomPrompt="1"/>
          </p:nvPr>
        </p:nvSpPr>
        <p:spPr>
          <a:xfrm>
            <a:off x="6274904" y="661020"/>
            <a:ext cx="5078896" cy="172554"/>
          </a:xfrm>
        </p:spPr>
        <p:txBody>
          <a:bodyPr lIns="0" tIns="0" rIns="0" bIns="0">
            <a:noAutofit/>
          </a:bodyPr>
          <a:lstStyle>
            <a:lvl1pPr marL="0" indent="0" algn="r">
              <a:lnSpc>
                <a:spcPct val="100000"/>
              </a:lnSpc>
              <a:buNone/>
              <a:defRPr sz="10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a:t>KAPITOLA</a:t>
            </a:r>
          </a:p>
        </p:txBody>
      </p:sp>
    </p:spTree>
    <p:extLst>
      <p:ext uri="{BB962C8B-B14F-4D97-AF65-F5344CB8AC3E}">
        <p14:creationId xmlns:p14="http://schemas.microsoft.com/office/powerpoint/2010/main" val="47792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sv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B5A15-335E-6A93-D2DD-C7F2A245A926}"/>
              </a:ext>
            </a:extLst>
          </p:cNvPr>
          <p:cNvSpPr>
            <a:spLocks noGrp="1"/>
          </p:cNvSpPr>
          <p:nvPr>
            <p:ph type="title"/>
          </p:nvPr>
        </p:nvSpPr>
        <p:spPr>
          <a:xfrm>
            <a:off x="838200" y="1133061"/>
            <a:ext cx="10515600" cy="557627"/>
          </a:xfrm>
          <a:prstGeom prst="rect">
            <a:avLst/>
          </a:prstGeom>
        </p:spPr>
        <p:txBody>
          <a:bodyPr vert="horz" lIns="91440" tIns="45720" rIns="91440" bIns="45720" rtlCol="0" anchor="ctr">
            <a:noAutofit/>
          </a:bodyPr>
          <a:lstStyle/>
          <a:p>
            <a:r>
              <a:rPr lang="cs-CZ"/>
              <a:t>Kliknutím lze upravit styl.</a:t>
            </a:r>
          </a:p>
        </p:txBody>
      </p:sp>
      <p:sp>
        <p:nvSpPr>
          <p:cNvPr id="3" name="Text Placeholder 2">
            <a:extLst>
              <a:ext uri="{FF2B5EF4-FFF2-40B4-BE49-F238E27FC236}">
                <a16:creationId xmlns:a16="http://schemas.microsoft.com/office/drawing/2014/main" id="{05D361C3-AFD3-19E6-8B8A-17F61105D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Date Placeholder 3">
            <a:extLst>
              <a:ext uri="{FF2B5EF4-FFF2-40B4-BE49-F238E27FC236}">
                <a16:creationId xmlns:a16="http://schemas.microsoft.com/office/drawing/2014/main" id="{C944B594-20D4-13B8-407D-46FE929E6613}"/>
              </a:ext>
            </a:extLst>
          </p:cNvPr>
          <p:cNvSpPr>
            <a:spLocks noGrp="1"/>
          </p:cNvSpPr>
          <p:nvPr>
            <p:ph type="dt" sz="half" idx="2"/>
          </p:nvPr>
        </p:nvSpPr>
        <p:spPr>
          <a:xfrm>
            <a:off x="3193773" y="6300580"/>
            <a:ext cx="1050235" cy="253916"/>
          </a:xfrm>
          <a:prstGeom prst="rect">
            <a:avLst/>
          </a:prstGeom>
        </p:spPr>
        <p:txBody>
          <a:bodyPr vert="horz" lIns="91440" tIns="45720" rIns="91440" bIns="45720" rtlCol="0" anchor="ctr"/>
          <a:lstStyle>
            <a:lvl1pPr algn="l">
              <a:defRPr sz="1050" b="1">
                <a:solidFill>
                  <a:schemeClr val="accent4"/>
                </a:solidFill>
              </a:defRPr>
            </a:lvl1pPr>
          </a:lstStyle>
          <a:p>
            <a:fld id="{160D2CCC-C7C0-42B5-9E9D-AF93CEDAE465}" type="datetime1">
              <a:rPr lang="cs-CZ" smtClean="0"/>
              <a:t>21.05.2026</a:t>
            </a:fld>
            <a:endParaRPr lang="cs-CZ"/>
          </a:p>
        </p:txBody>
      </p:sp>
      <p:sp>
        <p:nvSpPr>
          <p:cNvPr id="7" name="TextBox 6">
            <a:extLst>
              <a:ext uri="{FF2B5EF4-FFF2-40B4-BE49-F238E27FC236}">
                <a16:creationId xmlns:a16="http://schemas.microsoft.com/office/drawing/2014/main" id="{F0496376-C30E-C944-71F5-B23299E0BA3F}"/>
              </a:ext>
            </a:extLst>
          </p:cNvPr>
          <p:cNvSpPr txBox="1"/>
          <p:nvPr userDrawn="1"/>
        </p:nvSpPr>
        <p:spPr>
          <a:xfrm>
            <a:off x="838200" y="6300580"/>
            <a:ext cx="2521226" cy="253916"/>
          </a:xfrm>
          <a:prstGeom prst="rect">
            <a:avLst/>
          </a:prstGeom>
          <a:noFill/>
        </p:spPr>
        <p:txBody>
          <a:bodyPr wrap="square" rtlCol="0">
            <a:spAutoFit/>
          </a:bodyPr>
          <a:lstStyle/>
          <a:p>
            <a:r>
              <a:rPr lang="cs-CZ" sz="1050" b="1">
                <a:solidFill>
                  <a:schemeClr val="accent4"/>
                </a:solidFill>
              </a:rPr>
              <a:t>© STÁTNÍ ÚSTAV PRO KONTROLU LÉČIV ●</a:t>
            </a:r>
          </a:p>
        </p:txBody>
      </p:sp>
    </p:spTree>
    <p:extLst>
      <p:ext uri="{BB962C8B-B14F-4D97-AF65-F5344CB8AC3E}">
        <p14:creationId xmlns:p14="http://schemas.microsoft.com/office/powerpoint/2010/main" val="367564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8" r:id="rId6"/>
    <p:sldLayoutId id="2147483653" r:id="rId7"/>
    <p:sldLayoutId id="2147483654" r:id="rId8"/>
    <p:sldLayoutId id="2147483655" r:id="rId9"/>
    <p:sldLayoutId id="2147483657" r:id="rId10"/>
    <p:sldLayoutId id="2147483671" r:id="rId11"/>
    <p:sldLayoutId id="2147483672" r:id="rId12"/>
    <p:sldLayoutId id="2147483674" r:id="rId13"/>
    <p:sldLayoutId id="2147483687" r:id="rId14"/>
    <p:sldLayoutId id="2147483689" r:id="rId15"/>
    <p:sldLayoutId id="2147483691" r:id="rId16"/>
    <p:sldLayoutId id="2147483692" r:id="rId17"/>
    <p:sldLayoutId id="2147483711" r:id="rId18"/>
  </p:sldLayoutIdLst>
  <p:hf sldNum="0" hdr="0" ftr="0"/>
  <p:txStyles>
    <p:titleStyle>
      <a:lvl1pPr algn="l" defTabSz="914400" rtl="0" eaLnBrk="1" latinLnBrk="0" hangingPunct="1">
        <a:lnSpc>
          <a:spcPct val="90000"/>
        </a:lnSpc>
        <a:spcBef>
          <a:spcPct val="0"/>
        </a:spcBef>
        <a:buNone/>
        <a:defRPr sz="2800" b="1"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a:extLst>
              <a:ext uri="{96DAC541-7B7A-43D3-8B79-37D633B846F1}">
                <asvg:svgBlip xmlns:asvg="http://schemas.microsoft.com/office/drawing/2016/SVG/main" r:embed="rId21"/>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B5A15-335E-6A93-D2DD-C7F2A245A926}"/>
              </a:ext>
            </a:extLst>
          </p:cNvPr>
          <p:cNvSpPr>
            <a:spLocks noGrp="1"/>
          </p:cNvSpPr>
          <p:nvPr>
            <p:ph type="title"/>
          </p:nvPr>
        </p:nvSpPr>
        <p:spPr>
          <a:xfrm>
            <a:off x="838200" y="1133061"/>
            <a:ext cx="10515600" cy="557627"/>
          </a:xfrm>
          <a:prstGeom prst="rect">
            <a:avLst/>
          </a:prstGeom>
        </p:spPr>
        <p:txBody>
          <a:bodyPr vert="horz" lIns="91440" tIns="45720" rIns="91440" bIns="45720" rtlCol="0" anchor="ctr">
            <a:noAutofit/>
          </a:bodyPr>
          <a:lstStyle/>
          <a:p>
            <a:r>
              <a:rPr lang="en-US"/>
              <a:t>Click to edit Master title style</a:t>
            </a:r>
            <a:endParaRPr lang="cs-CZ"/>
          </a:p>
        </p:txBody>
      </p:sp>
      <p:sp>
        <p:nvSpPr>
          <p:cNvPr id="3" name="Text Placeholder 2">
            <a:extLst>
              <a:ext uri="{FF2B5EF4-FFF2-40B4-BE49-F238E27FC236}">
                <a16:creationId xmlns:a16="http://schemas.microsoft.com/office/drawing/2014/main" id="{05D361C3-AFD3-19E6-8B8A-17F61105D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C944B594-20D4-13B8-407D-46FE929E6613}"/>
              </a:ext>
            </a:extLst>
          </p:cNvPr>
          <p:cNvSpPr>
            <a:spLocks noGrp="1"/>
          </p:cNvSpPr>
          <p:nvPr>
            <p:ph type="dt" sz="half" idx="2"/>
          </p:nvPr>
        </p:nvSpPr>
        <p:spPr>
          <a:xfrm>
            <a:off x="3247557" y="6300580"/>
            <a:ext cx="1050235" cy="253916"/>
          </a:xfrm>
          <a:prstGeom prst="rect">
            <a:avLst/>
          </a:prstGeom>
        </p:spPr>
        <p:txBody>
          <a:bodyPr vert="horz" lIns="91440" tIns="45720" rIns="91440" bIns="45720" rtlCol="0" anchor="ctr"/>
          <a:lstStyle>
            <a:lvl1pPr algn="l">
              <a:defRPr sz="1050" b="1">
                <a:solidFill>
                  <a:schemeClr val="accent4"/>
                </a:solidFill>
              </a:defRPr>
            </a:lvl1pPr>
          </a:lstStyle>
          <a:p>
            <a:fld id="{160D2CCC-C7C0-42B5-9E9D-AF93CEDAE465}" type="datetime1">
              <a:rPr lang="cs-CZ" smtClean="0"/>
              <a:t>21.05.2026</a:t>
            </a:fld>
            <a:endParaRPr lang="cs-CZ"/>
          </a:p>
        </p:txBody>
      </p:sp>
      <p:sp>
        <p:nvSpPr>
          <p:cNvPr id="7" name="TextBox 6">
            <a:extLst>
              <a:ext uri="{FF2B5EF4-FFF2-40B4-BE49-F238E27FC236}">
                <a16:creationId xmlns:a16="http://schemas.microsoft.com/office/drawing/2014/main" id="{F0496376-C30E-C944-71F5-B23299E0BA3F}"/>
              </a:ext>
            </a:extLst>
          </p:cNvPr>
          <p:cNvSpPr txBox="1"/>
          <p:nvPr userDrawn="1"/>
        </p:nvSpPr>
        <p:spPr>
          <a:xfrm>
            <a:off x="838200" y="6300580"/>
            <a:ext cx="2592294" cy="253916"/>
          </a:xfrm>
          <a:prstGeom prst="rect">
            <a:avLst/>
          </a:prstGeom>
          <a:noFill/>
        </p:spPr>
        <p:txBody>
          <a:bodyPr wrap="square" rtlCol="0">
            <a:spAutoFit/>
          </a:bodyPr>
          <a:lstStyle/>
          <a:p>
            <a:r>
              <a:rPr lang="cs-CZ" sz="1050" b="1">
                <a:solidFill>
                  <a:schemeClr val="accent4"/>
                </a:solidFill>
              </a:rPr>
              <a:t>© STATE INSTITUTE FOR DRUG CONTROL ●</a:t>
            </a:r>
          </a:p>
        </p:txBody>
      </p:sp>
    </p:spTree>
    <p:extLst>
      <p:ext uri="{BB962C8B-B14F-4D97-AF65-F5344CB8AC3E}">
        <p14:creationId xmlns:p14="http://schemas.microsoft.com/office/powerpoint/2010/main" val="14942514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p:txStyles>
    <p:titleStyle>
      <a:lvl1pPr algn="l" defTabSz="914400" rtl="0" eaLnBrk="1" latinLnBrk="0" hangingPunct="1">
        <a:lnSpc>
          <a:spcPct val="90000"/>
        </a:lnSpc>
        <a:spcBef>
          <a:spcPct val="0"/>
        </a:spcBef>
        <a:buNone/>
        <a:defRPr sz="2800" b="1"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a:extLst>
              <a:ext uri="{96DAC541-7B7A-43D3-8B79-37D633B846F1}">
                <asvg:svgBlip xmlns:asvg="http://schemas.microsoft.com/office/drawing/2016/SVG/main" r:embed="rId13"/>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hyperlink" Target="https://sukl.gov.cz/prumysl/zdravotnicke-prostredky/konzultace-a-odborna-stanoviska/hranicni-agenda/" TargetMode="Externa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1.xlsx"/><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3.xlsx"/><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4.xlsx"/><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5.xlsx"/><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6.xlsx"/><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forms.office.com/r/wsBLCYs3W6"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posta@sukl.gov.cz" TargetMode="Externa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sukl.gov.cz/prumysl/zdravotnicke-prostredky/klinicke-zkousky-studie-funkcni-zpusobilosti/?%3Ar1%3A-page=1"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ctrTitle"/>
          </p:nvPr>
        </p:nvSpPr>
        <p:spPr>
          <a:xfrm>
            <a:off x="3074504" y="4271291"/>
            <a:ext cx="8279296" cy="1790497"/>
          </a:xfrm>
        </p:spPr>
        <p:txBody>
          <a:bodyPr>
            <a:noAutofit/>
          </a:bodyPr>
          <a:lstStyle/>
          <a:p>
            <a:pPr>
              <a:lnSpc>
                <a:spcPct val="100000"/>
              </a:lnSpc>
            </a:pPr>
            <a:br>
              <a:rPr lang="cs-CZ" sz="2000" cap="all" dirty="0"/>
            </a:br>
            <a:br>
              <a:rPr lang="cs-CZ" sz="2000" cap="all" dirty="0"/>
            </a:br>
            <a:br>
              <a:rPr lang="cs-CZ" sz="2000" cap="all" dirty="0"/>
            </a:br>
            <a:r>
              <a:rPr lang="cs-CZ" sz="2000" cap="all" dirty="0"/>
              <a:t>klinické zkoušky a Studie funkční způsobilosti</a:t>
            </a:r>
            <a:br>
              <a:rPr lang="cs-CZ" sz="2000" cap="all" dirty="0"/>
            </a:br>
            <a:br>
              <a:rPr lang="cs-CZ" sz="2000" cap="all" dirty="0"/>
            </a:br>
            <a:br>
              <a:rPr lang="cs-CZ" sz="2000" cap="all" dirty="0"/>
            </a:br>
            <a:r>
              <a:rPr lang="cs-CZ" sz="1400" b="0" dirty="0">
                <a:solidFill>
                  <a:schemeClr val="tx1"/>
                </a:solidFill>
                <a:latin typeface="+mn-lt"/>
                <a:ea typeface="+mn-ea"/>
                <a:cs typeface="+mn-cs"/>
              </a:rPr>
              <a:t>21.05.2026</a:t>
            </a:r>
            <a:br>
              <a:rPr lang="cs-CZ" sz="2000" cap="all" dirty="0"/>
            </a:br>
            <a:endParaRPr lang="cs-CZ" sz="2000" cap="all" dirty="0"/>
          </a:p>
        </p:txBody>
      </p:sp>
      <p:sp>
        <p:nvSpPr>
          <p:cNvPr id="15" name="Podnadpis 14"/>
          <p:cNvSpPr>
            <a:spLocks noGrp="1"/>
          </p:cNvSpPr>
          <p:nvPr>
            <p:ph type="subTitle" idx="1"/>
          </p:nvPr>
        </p:nvSpPr>
        <p:spPr>
          <a:xfrm>
            <a:off x="3074504" y="5786805"/>
            <a:ext cx="8279296" cy="549965"/>
          </a:xfrm>
        </p:spPr>
        <p:txBody>
          <a:bodyPr>
            <a:normAutofit/>
          </a:bodyPr>
          <a:lstStyle/>
          <a:p>
            <a:r>
              <a:rPr lang="cs-CZ" dirty="0"/>
              <a:t>MUDr. Tomáš Kučera, MBA</a:t>
            </a:r>
          </a:p>
          <a:p>
            <a:endParaRPr lang="cs-CZ" dirty="0"/>
          </a:p>
        </p:txBody>
      </p:sp>
      <p:sp>
        <p:nvSpPr>
          <p:cNvPr id="4" name="Zástupný symbol pro zápatí 3"/>
          <p:cNvSpPr>
            <a:spLocks noGrp="1"/>
          </p:cNvSpPr>
          <p:nvPr>
            <p:ph type="ftr" sz="quarter" idx="11"/>
          </p:nvPr>
        </p:nvSpPr>
        <p:spPr>
          <a:xfrm>
            <a:off x="609600" y="6356353"/>
            <a:ext cx="3860800" cy="365125"/>
          </a:xfrm>
          <a:prstGeom prst="rect">
            <a:avLst/>
          </a:prstGeom>
          <a:noFill/>
          <a:ln>
            <a:noFill/>
          </a:ln>
        </p:spPr>
        <p:txBody>
          <a:bodyPr vert="horz" lIns="91440" tIns="45720" rIns="91440" bIns="45720" rtlCol="0" anchor="ctr"/>
          <a:lstStyle>
            <a:defPPr>
              <a:defRPr lang="en-US"/>
            </a:defPPr>
            <a:lvl1pPr marL="0" algn="l" defTabSz="457200" rtl="0" eaLnBrk="1" latinLnBrk="0" hangingPunct="1">
              <a:defRPr sz="675"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dirty="0"/>
              <a:t>© 2022  STÁTNÍ ÚSTAV PRO KONTROLU LÉČIV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07E25-C321-BA3B-A821-93ED4A038C9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1DB8B34-155F-B75A-840D-1A9C4679A808}"/>
              </a:ext>
            </a:extLst>
          </p:cNvPr>
          <p:cNvSpPr>
            <a:spLocks noGrp="1"/>
          </p:cNvSpPr>
          <p:nvPr>
            <p:ph type="title"/>
          </p:nvPr>
        </p:nvSpPr>
        <p:spPr/>
        <p:txBody>
          <a:bodyPr/>
          <a:lstStyle/>
          <a:p>
            <a:r>
              <a:rPr lang="cs-CZ" dirty="0"/>
              <a:t>Grantové žádosti a klinické zkoušky nebo s SFZ</a:t>
            </a:r>
            <a:endParaRPr lang="en-GB" dirty="0"/>
          </a:p>
        </p:txBody>
      </p:sp>
      <p:sp>
        <p:nvSpPr>
          <p:cNvPr id="3" name="Zástupný obsah 2">
            <a:extLst>
              <a:ext uri="{FF2B5EF4-FFF2-40B4-BE49-F238E27FC236}">
                <a16:creationId xmlns:a16="http://schemas.microsoft.com/office/drawing/2014/main" id="{22977643-D806-FD7E-E12C-5EAD382A0EE8}"/>
              </a:ext>
            </a:extLst>
          </p:cNvPr>
          <p:cNvSpPr>
            <a:spLocks noGrp="1"/>
          </p:cNvSpPr>
          <p:nvPr>
            <p:ph idx="1"/>
          </p:nvPr>
        </p:nvSpPr>
        <p:spPr/>
        <p:txBody>
          <a:bodyPr/>
          <a:lstStyle/>
          <a:p>
            <a:r>
              <a:rPr lang="cs-CZ" sz="2400" dirty="0"/>
              <a:t>Informovat včas žadatele o grant o tom, že může jít o KZ/SFZ</a:t>
            </a:r>
          </a:p>
          <a:p>
            <a:r>
              <a:rPr lang="cs-CZ" sz="2400" dirty="0"/>
              <a:t>Opakování – grantové projekty jsou rizikem pro provádění nepovolené KZ či SFZ, situace se lepší</a:t>
            </a:r>
          </a:p>
          <a:p>
            <a:r>
              <a:rPr lang="cs-CZ" sz="2400" dirty="0"/>
              <a:t>Zkušenosti Ústavu jsou že situace často řešena „na poslední chvíli“</a:t>
            </a:r>
          </a:p>
          <a:p>
            <a:r>
              <a:rPr lang="cs-CZ" sz="2400" dirty="0"/>
              <a:t>Cyklus přednášek zástupců Ústavu v přímo řízených organizacích MZ</a:t>
            </a:r>
          </a:p>
          <a:p>
            <a:endParaRPr lang="en-GB" dirty="0"/>
          </a:p>
        </p:txBody>
      </p:sp>
      <p:sp>
        <p:nvSpPr>
          <p:cNvPr id="4" name="Zástupný symbol pro datum 3">
            <a:extLst>
              <a:ext uri="{FF2B5EF4-FFF2-40B4-BE49-F238E27FC236}">
                <a16:creationId xmlns:a16="http://schemas.microsoft.com/office/drawing/2014/main" id="{0459A308-B08C-60B7-B7B4-749EFFCD4539}"/>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text 4">
            <a:extLst>
              <a:ext uri="{FF2B5EF4-FFF2-40B4-BE49-F238E27FC236}">
                <a16:creationId xmlns:a16="http://schemas.microsoft.com/office/drawing/2014/main" id="{082D5D7B-88C3-17D3-6D08-E70FB38FAAE7}"/>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1937057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13EA62-CBC8-604A-171A-CC60298FB4B3}"/>
              </a:ext>
            </a:extLst>
          </p:cNvPr>
          <p:cNvSpPr>
            <a:spLocks noGrp="1"/>
          </p:cNvSpPr>
          <p:nvPr>
            <p:ph type="title"/>
          </p:nvPr>
        </p:nvSpPr>
        <p:spPr/>
        <p:txBody>
          <a:bodyPr/>
          <a:lstStyle/>
          <a:p>
            <a:r>
              <a:rPr lang="cs-CZ" dirty="0"/>
              <a:t>In house zdravotnické prostředky čl. 5 odst. 5 MDR/IVDR</a:t>
            </a:r>
            <a:endParaRPr lang="en-GB" dirty="0"/>
          </a:p>
        </p:txBody>
      </p:sp>
      <p:sp>
        <p:nvSpPr>
          <p:cNvPr id="3" name="Zástupný obsah 2">
            <a:extLst>
              <a:ext uri="{FF2B5EF4-FFF2-40B4-BE49-F238E27FC236}">
                <a16:creationId xmlns:a16="http://schemas.microsoft.com/office/drawing/2014/main" id="{8475439A-23D9-C840-FF0B-F2B98BC6292D}"/>
              </a:ext>
            </a:extLst>
          </p:cNvPr>
          <p:cNvSpPr>
            <a:spLocks noGrp="1"/>
          </p:cNvSpPr>
          <p:nvPr>
            <p:ph idx="1"/>
          </p:nvPr>
        </p:nvSpPr>
        <p:spPr/>
        <p:txBody>
          <a:bodyPr/>
          <a:lstStyle/>
          <a:p>
            <a:r>
              <a:rPr lang="cs-CZ" sz="2400" dirty="0"/>
              <a:t>Výrobcem s veškerou zodpovědností je poskytovatel péče, typické u diagnostických zdravotnických prostředků</a:t>
            </a:r>
          </a:p>
          <a:p>
            <a:r>
              <a:rPr lang="cs-CZ" sz="2400" dirty="0"/>
              <a:t>Týká se jich omezené prokazovaní shody s požadavky (GSPR checklist), zodpovědnost jde za výrobcem/poskytovatelem</a:t>
            </a:r>
          </a:p>
          <a:p>
            <a:r>
              <a:rPr lang="cs-CZ" sz="2400" dirty="0"/>
              <a:t>Mohou být řešením při poskytování specializované péče a mohou se týkat i použití ZP mimo určený účel</a:t>
            </a:r>
          </a:p>
          <a:p>
            <a:r>
              <a:rPr lang="cs-CZ" sz="2400" dirty="0"/>
              <a:t> In house prostředky se mohou se stát předmětem klinické zkoušky nebo SFZ</a:t>
            </a:r>
          </a:p>
          <a:p>
            <a:endParaRPr lang="en-GB" dirty="0"/>
          </a:p>
        </p:txBody>
      </p:sp>
      <p:sp>
        <p:nvSpPr>
          <p:cNvPr id="4" name="Zástupný symbol pro datum 3">
            <a:extLst>
              <a:ext uri="{FF2B5EF4-FFF2-40B4-BE49-F238E27FC236}">
                <a16:creationId xmlns:a16="http://schemas.microsoft.com/office/drawing/2014/main" id="{CADE9C5E-44F3-72C2-A533-4C3125A70974}"/>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text 4">
            <a:extLst>
              <a:ext uri="{FF2B5EF4-FFF2-40B4-BE49-F238E27FC236}">
                <a16:creationId xmlns:a16="http://schemas.microsoft.com/office/drawing/2014/main" id="{3EAABC85-3A5E-99F7-570E-9A3E08766F57}"/>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9004409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F4FB65-140E-CB81-F7EF-F3951008DEFC}"/>
              </a:ext>
            </a:extLst>
          </p:cNvPr>
          <p:cNvSpPr>
            <a:spLocks noGrp="1"/>
          </p:cNvSpPr>
          <p:nvPr>
            <p:ph type="title"/>
          </p:nvPr>
        </p:nvSpPr>
        <p:spPr/>
        <p:txBody>
          <a:bodyPr/>
          <a:lstStyle/>
          <a:p>
            <a:r>
              <a:rPr lang="cs-CZ" dirty="0"/>
              <a:t>Etické posuzování KZ – etické dopady KZ do standardních léčebných postupů</a:t>
            </a:r>
            <a:endParaRPr lang="en-GB" dirty="0"/>
          </a:p>
        </p:txBody>
      </p:sp>
      <p:sp>
        <p:nvSpPr>
          <p:cNvPr id="3" name="Zástupný obsah 2">
            <a:extLst>
              <a:ext uri="{FF2B5EF4-FFF2-40B4-BE49-F238E27FC236}">
                <a16:creationId xmlns:a16="http://schemas.microsoft.com/office/drawing/2014/main" id="{B2419EE9-9392-1657-6A26-E88CE3AA55C9}"/>
              </a:ext>
            </a:extLst>
          </p:cNvPr>
          <p:cNvSpPr>
            <a:spLocks noGrp="1"/>
          </p:cNvSpPr>
          <p:nvPr>
            <p:ph idx="1"/>
          </p:nvPr>
        </p:nvSpPr>
        <p:spPr>
          <a:xfrm>
            <a:off x="838200" y="1984662"/>
            <a:ext cx="10515600" cy="4351338"/>
          </a:xfrm>
        </p:spPr>
        <p:txBody>
          <a:bodyPr>
            <a:normAutofit lnSpcReduction="10000"/>
          </a:bodyPr>
          <a:lstStyle/>
          <a:p>
            <a:r>
              <a:rPr lang="cs-CZ" sz="2400" dirty="0"/>
              <a:t>Z hlediska EK je vhodné identifikovat, zda, kromě hodnocení bezpečnosti a účinnosti vlastního ZP nedochází v rámci protokolu k odchylkám od běžných léčebných strategií</a:t>
            </a:r>
          </a:p>
          <a:p>
            <a:r>
              <a:rPr lang="cs-CZ" sz="2400" dirty="0"/>
              <a:t>V onkologii např. vynechání radikálního výkonu nebo naopak přidání zatěžujícího výkonu, který není v </a:t>
            </a:r>
            <a:r>
              <a:rPr lang="cs-CZ" sz="2400" dirty="0" err="1"/>
              <a:t>guidelines</a:t>
            </a:r>
            <a:r>
              <a:rPr lang="cs-CZ" sz="2400" dirty="0"/>
              <a:t> doporučován…</a:t>
            </a:r>
          </a:p>
          <a:p>
            <a:r>
              <a:rPr lang="cs-CZ" sz="2400" dirty="0"/>
              <a:t>Je vhodné vzít v úvahu standardy (národní/mezinárodní), běžné postupy na centru</a:t>
            </a:r>
          </a:p>
          <a:p>
            <a:r>
              <a:rPr lang="cs-CZ" sz="2400" dirty="0"/>
              <a:t>Není-li expertiza v EK, zvážit oslovení odborníka - z důvodu objektivity nejlépe jiného než je zkoušející na centru (a jeho podřízení), který/ří může/mohou být podvědomě neobjektivní</a:t>
            </a:r>
          </a:p>
          <a:p>
            <a:r>
              <a:rPr lang="cs-CZ" sz="2400" dirty="0"/>
              <a:t>Jde o důležitou komplementární část posouzení nad rámec posouzení Ústavu a může jít zásadní oblast etického rozhodování</a:t>
            </a:r>
          </a:p>
          <a:p>
            <a:pPr marL="0" indent="0">
              <a:buNone/>
            </a:pPr>
            <a:endParaRPr lang="cs-CZ" dirty="0"/>
          </a:p>
          <a:p>
            <a:pPr marL="0" indent="0">
              <a:buNone/>
            </a:pPr>
            <a:endParaRPr lang="en-GB" dirty="0"/>
          </a:p>
        </p:txBody>
      </p:sp>
      <p:sp>
        <p:nvSpPr>
          <p:cNvPr id="4" name="Zástupný symbol pro datum 3">
            <a:extLst>
              <a:ext uri="{FF2B5EF4-FFF2-40B4-BE49-F238E27FC236}">
                <a16:creationId xmlns:a16="http://schemas.microsoft.com/office/drawing/2014/main" id="{C54A2ED6-47D4-8DF4-0C68-61E6483644FE}"/>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text 4">
            <a:extLst>
              <a:ext uri="{FF2B5EF4-FFF2-40B4-BE49-F238E27FC236}">
                <a16:creationId xmlns:a16="http://schemas.microsoft.com/office/drawing/2014/main" id="{0B2814B7-B328-37A3-D99E-0324759CBDBA}"/>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0085631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178A8A-81C9-94DB-7FB6-42B7EE13423E}"/>
              </a:ext>
            </a:extLst>
          </p:cNvPr>
          <p:cNvSpPr>
            <a:spLocks noGrp="1"/>
          </p:cNvSpPr>
          <p:nvPr>
            <p:ph type="title"/>
          </p:nvPr>
        </p:nvSpPr>
        <p:spPr/>
        <p:txBody>
          <a:bodyPr/>
          <a:lstStyle/>
          <a:p>
            <a:r>
              <a:rPr lang="cs-CZ" dirty="0"/>
              <a:t>Změny subjektů zřizujících EK (např. sloučení subjektů)</a:t>
            </a:r>
            <a:endParaRPr lang="en-GB" dirty="0"/>
          </a:p>
        </p:txBody>
      </p:sp>
      <p:sp>
        <p:nvSpPr>
          <p:cNvPr id="3" name="Zástupný obsah 2">
            <a:extLst>
              <a:ext uri="{FF2B5EF4-FFF2-40B4-BE49-F238E27FC236}">
                <a16:creationId xmlns:a16="http://schemas.microsoft.com/office/drawing/2014/main" id="{EEFD804B-A447-7042-37B7-371D3BF200F7}"/>
              </a:ext>
            </a:extLst>
          </p:cNvPr>
          <p:cNvSpPr>
            <a:spLocks noGrp="1"/>
          </p:cNvSpPr>
          <p:nvPr>
            <p:ph idx="1"/>
          </p:nvPr>
        </p:nvSpPr>
        <p:spPr/>
        <p:txBody>
          <a:bodyPr>
            <a:normAutofit fontScale="55000" lnSpcReduction="20000"/>
          </a:bodyPr>
          <a:lstStyle/>
          <a:p>
            <a:pPr lvl="0"/>
            <a:r>
              <a:rPr lang="cs-CZ" i="1" dirty="0"/>
              <a:t>Povinnost - </a:t>
            </a:r>
            <a:r>
              <a:rPr lang="cs-CZ" b="1" i="1" dirty="0"/>
              <a:t>Poskytovatel zdravotních služeb ohlašuje Ústavu prostřednictvím Informačního systému zdravotnických prostředků ustavení a zánik etické komise</a:t>
            </a:r>
            <a:r>
              <a:rPr lang="cs-CZ" i="1" dirty="0"/>
              <a:t> a změnu v jejím složení, a to bez zbytečného odkladu, nejpozději však do 30 dnů ode dne jejího ustavení nebo jejího zániku nebo změny v jejím složení. </a:t>
            </a:r>
            <a:endParaRPr lang="en-GB" dirty="0"/>
          </a:p>
          <a:p>
            <a:pPr marL="0" indent="0">
              <a:buNone/>
            </a:pPr>
            <a:endParaRPr lang="en-GB" dirty="0"/>
          </a:p>
          <a:p>
            <a:pPr lvl="0"/>
            <a:r>
              <a:rPr lang="cs-CZ" i="1" dirty="0"/>
              <a:t>Povinnost - </a:t>
            </a:r>
            <a:r>
              <a:rPr lang="cs-CZ" b="1" i="1" dirty="0"/>
              <a:t>Informace o zániku etické komise oznámí poskytovatel zdravotních služeb rovněž všem zadavatelům klinických zkoušek </a:t>
            </a:r>
            <a:r>
              <a:rPr lang="cs-CZ" i="1" dirty="0"/>
              <a:t>nebo studií funkční způsobilosti, nad jejichž průběhem daná etická komise vykonává dohled, a to bez zbytečného odkladu, nejpozději však do 5 pracovních dnů ode dne jejího zániku.</a:t>
            </a:r>
            <a:r>
              <a:rPr lang="cs-CZ" dirty="0"/>
              <a:t> </a:t>
            </a:r>
            <a:endParaRPr lang="en-GB" dirty="0"/>
          </a:p>
          <a:p>
            <a:pPr marL="0" indent="0">
              <a:buNone/>
            </a:pPr>
            <a:endParaRPr lang="en-GB" dirty="0"/>
          </a:p>
          <a:p>
            <a:pPr lvl="0"/>
            <a:r>
              <a:rPr lang="cs-CZ" i="1" dirty="0"/>
              <a:t>Povinnost - </a:t>
            </a:r>
            <a:r>
              <a:rPr lang="cs-CZ" b="1" i="1" dirty="0"/>
              <a:t>V případě zániku etické komise oznámí poskytovatel zdravotních služeb, který etickou komisi ustavil, Ústavu, zda činnost zaniklé etické komise přebírá jiná etická komise.</a:t>
            </a:r>
            <a:r>
              <a:rPr lang="cs-CZ" i="1" dirty="0"/>
              <a:t> </a:t>
            </a:r>
          </a:p>
          <a:p>
            <a:pPr lvl="0">
              <a:buFont typeface="Arial" panose="020B0604020202020204" pitchFamily="34" charset="0"/>
              <a:buChar char="•"/>
            </a:pPr>
            <a:r>
              <a:rPr lang="cs-CZ" i="1" dirty="0"/>
              <a:t>Povinnost Současně </a:t>
            </a:r>
            <a:r>
              <a:rPr lang="cs-CZ" b="1" i="1" dirty="0"/>
              <a:t>Ústavu sdělí seznam probíhajících klinických zkoušek nebo studií funkční způsobilosti, nad kterými zaniklá etická komise vykonávala dohled, a uvede jakým způsobem je zajištěno uchovávání a předání kopie dokumentace </a:t>
            </a:r>
            <a:r>
              <a:rPr lang="cs-CZ" i="1" dirty="0"/>
              <a:t>zaniklé etické komise jiné etické komisi.</a:t>
            </a:r>
            <a:endParaRPr lang="en-GB" dirty="0"/>
          </a:p>
          <a:p>
            <a:pPr marL="0" indent="0">
              <a:buNone/>
            </a:pPr>
            <a:r>
              <a:rPr lang="cs-CZ" dirty="0"/>
              <a:t> </a:t>
            </a:r>
            <a:endParaRPr lang="en-GB" dirty="0"/>
          </a:p>
          <a:p>
            <a:pPr lvl="0"/>
            <a:r>
              <a:rPr lang="cs-CZ" i="1" dirty="0"/>
              <a:t>Povinnost - </a:t>
            </a:r>
            <a:r>
              <a:rPr lang="cs-CZ" b="1" i="1" dirty="0"/>
              <a:t>V případě, že není zajištěn dohled jinou etickou komisí, musí být probíhající klinická zkouška nebo studie funkční způsobilosti u daného poskytovatele zdravotních služeb pozastavena </a:t>
            </a:r>
            <a:r>
              <a:rPr lang="cs-CZ" i="1" dirty="0"/>
              <a:t>do doby, než dohled nad klinickou zkouškou nebo studií funkční způsobilosti převezme jiná etická komise. Zadavatel dotčené klinické zkoušky nebo dotčené studie funkční způsobilosti zajistí pozastavení náboru nových subjektů klinické zkoušky nebo studie funkční způsobilosti a pokračování sledování již zařazených subjektů klinické zkoušky nebo studie funkční způsobilosti v souladu s plánem klinické zkoušky nebo studie funkční způsobilosti. </a:t>
            </a:r>
            <a:endParaRPr lang="en-GB" dirty="0"/>
          </a:p>
          <a:p>
            <a:pPr marL="0" indent="0">
              <a:buNone/>
            </a:pPr>
            <a:endParaRPr lang="en-GB" dirty="0"/>
          </a:p>
        </p:txBody>
      </p:sp>
      <p:sp>
        <p:nvSpPr>
          <p:cNvPr id="4" name="Zástupný symbol pro datum 3">
            <a:extLst>
              <a:ext uri="{FF2B5EF4-FFF2-40B4-BE49-F238E27FC236}">
                <a16:creationId xmlns:a16="http://schemas.microsoft.com/office/drawing/2014/main" id="{4D763149-2EF7-3E19-9D39-FE7C7B0D4B3F}"/>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text 4">
            <a:extLst>
              <a:ext uri="{FF2B5EF4-FFF2-40B4-BE49-F238E27FC236}">
                <a16:creationId xmlns:a16="http://schemas.microsoft.com/office/drawing/2014/main" id="{4350D43D-AF8D-B4E2-956D-A35C6AAE41E8}"/>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13929280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82DDB-D056-D91C-C7F7-0B59D7ADA7E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22B43DB-CF4B-9F91-3AE4-89E030FDE872}"/>
              </a:ext>
            </a:extLst>
          </p:cNvPr>
          <p:cNvSpPr>
            <a:spLocks noGrp="1"/>
          </p:cNvSpPr>
          <p:nvPr>
            <p:ph type="title"/>
          </p:nvPr>
        </p:nvSpPr>
        <p:spPr/>
        <p:txBody>
          <a:bodyPr/>
          <a:lstStyle/>
          <a:p>
            <a:r>
              <a:rPr lang="cs-CZ" dirty="0"/>
              <a:t>Klinická zkouška nebo o porovnání léčebných strategií?</a:t>
            </a:r>
            <a:endParaRPr lang="en-GB" dirty="0"/>
          </a:p>
        </p:txBody>
      </p:sp>
      <p:sp>
        <p:nvSpPr>
          <p:cNvPr id="3" name="Zástupný obsah 2">
            <a:extLst>
              <a:ext uri="{FF2B5EF4-FFF2-40B4-BE49-F238E27FC236}">
                <a16:creationId xmlns:a16="http://schemas.microsoft.com/office/drawing/2014/main" id="{9D65F670-F34E-9536-58F8-82123D028D85}"/>
              </a:ext>
            </a:extLst>
          </p:cNvPr>
          <p:cNvSpPr>
            <a:spLocks noGrp="1"/>
          </p:cNvSpPr>
          <p:nvPr>
            <p:ph idx="1"/>
          </p:nvPr>
        </p:nvSpPr>
        <p:spPr/>
        <p:txBody>
          <a:bodyPr>
            <a:normAutofit/>
          </a:bodyPr>
          <a:lstStyle/>
          <a:p>
            <a:r>
              <a:rPr lang="cs-CZ" sz="2400" dirty="0"/>
              <a:t>Nejistota se týká jen výzkumu, kde se používá ZP s CE značkou v souladu s návodem</a:t>
            </a:r>
          </a:p>
          <a:p>
            <a:endParaRPr lang="cs-CZ" sz="2400" dirty="0"/>
          </a:p>
          <a:p>
            <a:r>
              <a:rPr lang="cs-CZ" sz="2400" dirty="0"/>
              <a:t>Není  hodnocen jeden specifický ZP ale více ZP nebo je definována jen kategorie ZP</a:t>
            </a:r>
          </a:p>
          <a:p>
            <a:r>
              <a:rPr lang="cs-CZ" sz="2400" dirty="0"/>
              <a:t>Cíl není vztažen ke konkrétnímu ZP</a:t>
            </a:r>
          </a:p>
          <a:p>
            <a:r>
              <a:rPr lang="cs-CZ" sz="2400" dirty="0"/>
              <a:t>Naopak cílem je porovnání účinnosti farmakologické intervence vs intervence se ZP</a:t>
            </a:r>
            <a:endParaRPr lang="en-GB" sz="2400" dirty="0"/>
          </a:p>
        </p:txBody>
      </p:sp>
      <p:sp>
        <p:nvSpPr>
          <p:cNvPr id="4" name="Zástupný symbol pro datum 3">
            <a:extLst>
              <a:ext uri="{FF2B5EF4-FFF2-40B4-BE49-F238E27FC236}">
                <a16:creationId xmlns:a16="http://schemas.microsoft.com/office/drawing/2014/main" id="{B659E9D9-A123-4B02-3157-DE7F38EF763C}"/>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text 4">
            <a:extLst>
              <a:ext uri="{FF2B5EF4-FFF2-40B4-BE49-F238E27FC236}">
                <a16:creationId xmlns:a16="http://schemas.microsoft.com/office/drawing/2014/main" id="{BE74A185-4214-1866-AFC4-A76C88379CAD}"/>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31921654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8A744D8-1DE2-449A-93EB-0FA45C454EA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68CDD80-4381-27F3-29FB-650F672D9035}"/>
              </a:ext>
            </a:extLst>
          </p:cNvPr>
          <p:cNvSpPr>
            <a:spLocks noGrp="1"/>
          </p:cNvSpPr>
          <p:nvPr>
            <p:ph type="title"/>
          </p:nvPr>
        </p:nvSpPr>
        <p:spPr/>
        <p:txBody>
          <a:bodyPr/>
          <a:lstStyle/>
          <a:p>
            <a:r>
              <a:rPr lang="cs-CZ" dirty="0"/>
              <a:t>Legislativa </a:t>
            </a:r>
          </a:p>
        </p:txBody>
      </p:sp>
    </p:spTree>
    <p:extLst>
      <p:ext uri="{BB962C8B-B14F-4D97-AF65-F5344CB8AC3E}">
        <p14:creationId xmlns:p14="http://schemas.microsoft.com/office/powerpoint/2010/main" val="3327971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8DBB33-0870-47C3-BCE8-544137F5409D}"/>
              </a:ext>
            </a:extLst>
          </p:cNvPr>
          <p:cNvSpPr>
            <a:spLocks noGrp="1"/>
          </p:cNvSpPr>
          <p:nvPr>
            <p:ph type="title"/>
          </p:nvPr>
        </p:nvSpPr>
        <p:spPr/>
        <p:txBody>
          <a:bodyPr/>
          <a:lstStyle/>
          <a:p>
            <a:r>
              <a:rPr lang="cs-CZ" dirty="0"/>
              <a:t>Etické komise a jejich činnost v oblasti klinických zkoušek – legislativa</a:t>
            </a:r>
          </a:p>
        </p:txBody>
      </p:sp>
      <p:sp>
        <p:nvSpPr>
          <p:cNvPr id="3" name="Zástupný obsah 2">
            <a:extLst>
              <a:ext uri="{FF2B5EF4-FFF2-40B4-BE49-F238E27FC236}">
                <a16:creationId xmlns:a16="http://schemas.microsoft.com/office/drawing/2014/main" id="{79017DFE-AA05-40A1-8D69-920426769023}"/>
              </a:ext>
            </a:extLst>
          </p:cNvPr>
          <p:cNvSpPr>
            <a:spLocks noGrp="1"/>
          </p:cNvSpPr>
          <p:nvPr>
            <p:ph idx="1"/>
          </p:nvPr>
        </p:nvSpPr>
        <p:spPr/>
        <p:txBody>
          <a:bodyPr/>
          <a:lstStyle/>
          <a:p>
            <a:pPr algn="just">
              <a:buFont typeface="Wingdings" panose="05000000000000000000" pitchFamily="2" charset="2"/>
              <a:buChar char="§"/>
            </a:pPr>
            <a:r>
              <a:rPr lang="cs-CZ" sz="2400" dirty="0"/>
              <a:t> Nařízení Evropského parlamentu a Rady (EU) 2017/745 o zdravotnických prostředcích, změně směrnice 2001/83/ES, nařízení (ES) č. 178/2002 a nařízení (ES) č. 1223/2009 a o zrušení směrnic Rady 90/385EHS a 93/42/EHS, </a:t>
            </a:r>
            <a:r>
              <a:rPr lang="cs-CZ" sz="2400" b="1" dirty="0"/>
              <a:t>dále jen MDR</a:t>
            </a:r>
          </a:p>
          <a:p>
            <a:pPr algn="just">
              <a:buFont typeface="Wingdings" panose="05000000000000000000" pitchFamily="2" charset="2"/>
              <a:buChar char="§"/>
            </a:pPr>
            <a:endParaRPr lang="cs-CZ" sz="2400" b="1" dirty="0"/>
          </a:p>
          <a:p>
            <a:pPr algn="just">
              <a:buFont typeface="Wingdings" panose="05000000000000000000" pitchFamily="2" charset="2"/>
              <a:buChar char="§"/>
            </a:pPr>
            <a:r>
              <a:rPr lang="cs-CZ" sz="2400" dirty="0"/>
              <a:t>Nařízení Evropského parlamentu a Rady (EU) 2017/746 ze dne 5. dubna 2017 o diagnostických zdravotnických prostředcích in vitro a o zrušení směrnice 98/79/ES a rozhodnutí Komise 2010/227/EU, </a:t>
            </a:r>
            <a:r>
              <a:rPr lang="cs-CZ" sz="2400" b="1" dirty="0"/>
              <a:t>dále jen IVDR</a:t>
            </a:r>
          </a:p>
          <a:p>
            <a:pPr algn="just">
              <a:buFont typeface="Wingdings" panose="05000000000000000000" pitchFamily="2" charset="2"/>
              <a:buChar char="§"/>
            </a:pPr>
            <a:endParaRPr lang="cs-CZ" sz="2400" dirty="0"/>
          </a:p>
          <a:p>
            <a:pPr algn="just">
              <a:buFont typeface="Wingdings" panose="05000000000000000000" pitchFamily="2" charset="2"/>
              <a:buChar char="§"/>
            </a:pPr>
            <a:r>
              <a:rPr lang="cs-CZ" sz="2400" dirty="0">
                <a:effectLst/>
                <a:ea typeface="Calibri" panose="020F0502020204030204" pitchFamily="34" charset="0"/>
                <a:cs typeface="Times New Roman" panose="02020603050405020304" pitchFamily="18" charset="0"/>
              </a:rPr>
              <a:t> Zákon č. 375/2022 Sb., o zdravotnických prostředcích a diagnostických zdravotnických prostředcích in vitro, </a:t>
            </a:r>
            <a:r>
              <a:rPr lang="cs-CZ" sz="2400" b="1" dirty="0">
                <a:effectLst/>
                <a:ea typeface="Calibri" panose="020F0502020204030204" pitchFamily="34" charset="0"/>
                <a:cs typeface="Times New Roman" panose="02020603050405020304" pitchFamily="18" charset="0"/>
              </a:rPr>
              <a:t>dále jen zákon 375/2022 </a:t>
            </a:r>
          </a:p>
          <a:p>
            <a:pPr marL="0" indent="0" algn="just">
              <a:buNone/>
            </a:pPr>
            <a:endParaRPr lang="cs-CZ" sz="2400" dirty="0">
              <a:effectLst/>
              <a:ea typeface="Calibri" panose="020F0502020204030204" pitchFamily="34" charset="0"/>
              <a:cs typeface="Times New Roman" panose="02020603050405020304" pitchFamily="18" charset="0"/>
            </a:endParaRPr>
          </a:p>
          <a:p>
            <a:pPr marL="0" indent="0">
              <a:buNone/>
            </a:pPr>
            <a:endParaRPr lang="cs-CZ" sz="2400" dirty="0"/>
          </a:p>
        </p:txBody>
      </p:sp>
      <p:sp>
        <p:nvSpPr>
          <p:cNvPr id="4" name="Zástupný symbol pro datum 3">
            <a:extLst>
              <a:ext uri="{FF2B5EF4-FFF2-40B4-BE49-F238E27FC236}">
                <a16:creationId xmlns:a16="http://schemas.microsoft.com/office/drawing/2014/main" id="{BAF46E34-35E5-4C5B-8873-3A888F8D06FD}"/>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a:extLst>
              <a:ext uri="{FF2B5EF4-FFF2-40B4-BE49-F238E27FC236}">
                <a16:creationId xmlns:a16="http://schemas.microsoft.com/office/drawing/2014/main" id="{518CBF81-B066-4A27-B6DB-0EBB2C2E4D48}"/>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26569209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E01D27-BF15-1352-1FD5-7C94AE7F301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520A1B9-AF52-B956-C6A1-1DD3510BB494}"/>
              </a:ext>
            </a:extLst>
          </p:cNvPr>
          <p:cNvSpPr>
            <a:spLocks noGrp="1"/>
          </p:cNvSpPr>
          <p:nvPr>
            <p:ph type="title"/>
          </p:nvPr>
        </p:nvSpPr>
        <p:spPr/>
        <p:txBody>
          <a:bodyPr/>
          <a:lstStyle/>
          <a:p>
            <a:r>
              <a:rPr lang="cs-CZ" dirty="0"/>
              <a:t>Část I. Vybrané povinnosti EK u KZ a SFZ </a:t>
            </a:r>
            <a:endParaRPr lang="en-GB" dirty="0"/>
          </a:p>
        </p:txBody>
      </p:sp>
    </p:spTree>
    <p:extLst>
      <p:ext uri="{BB962C8B-B14F-4D97-AF65-F5344CB8AC3E}">
        <p14:creationId xmlns:p14="http://schemas.microsoft.com/office/powerpoint/2010/main" val="2857649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411A09-DFCE-945D-33A8-813AC74AF106}"/>
              </a:ext>
            </a:extLst>
          </p:cNvPr>
          <p:cNvSpPr>
            <a:spLocks noGrp="1"/>
          </p:cNvSpPr>
          <p:nvPr>
            <p:ph type="title"/>
          </p:nvPr>
        </p:nvSpPr>
        <p:spPr/>
        <p:txBody>
          <a:bodyPr>
            <a:noAutofit/>
          </a:bodyPr>
          <a:lstStyle/>
          <a:p>
            <a:r>
              <a:rPr lang="cs-CZ" dirty="0"/>
              <a:t>Význam EK </a:t>
            </a:r>
            <a:r>
              <a:rPr lang="en-US" dirty="0" err="1"/>
              <a:t>při</a:t>
            </a:r>
            <a:r>
              <a:rPr lang="en-US" dirty="0"/>
              <a:t> </a:t>
            </a:r>
            <a:r>
              <a:rPr lang="en-US" dirty="0" err="1"/>
              <a:t>posuzování</a:t>
            </a:r>
            <a:r>
              <a:rPr lang="en-US" dirty="0"/>
              <a:t> </a:t>
            </a:r>
            <a:r>
              <a:rPr lang="cs-CZ" dirty="0"/>
              <a:t>KZ, resp. SFZ  </a:t>
            </a:r>
            <a:endParaRPr lang="en-US" dirty="0"/>
          </a:p>
        </p:txBody>
      </p:sp>
      <p:sp>
        <p:nvSpPr>
          <p:cNvPr id="3" name="Zástupný obsah 2">
            <a:extLst>
              <a:ext uri="{FF2B5EF4-FFF2-40B4-BE49-F238E27FC236}">
                <a16:creationId xmlns:a16="http://schemas.microsoft.com/office/drawing/2014/main" id="{6B13C740-A1F4-690A-BD20-88F85302AA85}"/>
              </a:ext>
            </a:extLst>
          </p:cNvPr>
          <p:cNvSpPr>
            <a:spLocks noGrp="1"/>
          </p:cNvSpPr>
          <p:nvPr>
            <p:ph idx="1"/>
          </p:nvPr>
        </p:nvSpPr>
        <p:spPr/>
        <p:txBody>
          <a:bodyPr/>
          <a:lstStyle/>
          <a:p>
            <a:endParaRPr lang="cs-CZ" sz="1800" dirty="0"/>
          </a:p>
          <a:p>
            <a:pPr>
              <a:buFont typeface="Wingdings" panose="05000000000000000000" pitchFamily="2" charset="2"/>
              <a:buChar char="§"/>
            </a:pPr>
            <a:r>
              <a:rPr lang="cs-CZ" sz="2000" dirty="0"/>
              <a:t>U všech typů klinických zkoušek je třeba před zahájením souhlasné stanovisko etické komise</a:t>
            </a:r>
          </a:p>
          <a:p>
            <a:pPr>
              <a:buFont typeface="Wingdings" panose="05000000000000000000" pitchFamily="2" charset="2"/>
              <a:buChar char="§"/>
            </a:pPr>
            <a:r>
              <a:rPr lang="cs-CZ" sz="2000" b="1" dirty="0"/>
              <a:t>U všech žádostí a ohlášení klinických zkoušek zdravotnických prostředků musí být součástí dokumentace souhlasné stanovisko etické komise </a:t>
            </a:r>
            <a:r>
              <a:rPr lang="cs-CZ" sz="2000" dirty="0"/>
              <a:t>(stanovisko etické komise není možné dodat v průběhu řízení)</a:t>
            </a:r>
          </a:p>
          <a:p>
            <a:pPr>
              <a:buFont typeface="Wingdings" panose="05000000000000000000" pitchFamily="2" charset="2"/>
              <a:buChar char="§"/>
            </a:pPr>
            <a:r>
              <a:rPr lang="cs-CZ" sz="2000" dirty="0"/>
              <a:t>U úprav základní dokumentace (např. při doplnění žádosti na výzvu Ústavu) je třeba doložit souhlasné stanovisko etické komise k nové dokumentaci</a:t>
            </a:r>
          </a:p>
          <a:p>
            <a:pPr>
              <a:buFont typeface="Wingdings" panose="05000000000000000000" pitchFamily="2" charset="2"/>
              <a:buChar char="§"/>
            </a:pPr>
            <a:r>
              <a:rPr lang="cs-CZ" sz="2000" dirty="0"/>
              <a:t>U ohlášení podstatných změn klinické zkoušky je třeba doložit souhlasné stanovisko etické komise k nové dokumentaci</a:t>
            </a:r>
          </a:p>
          <a:p>
            <a:pPr>
              <a:buFont typeface="Wingdings" panose="05000000000000000000" pitchFamily="2" charset="2"/>
              <a:buChar char="§"/>
            </a:pPr>
            <a:endParaRPr lang="cs-CZ" sz="2000" dirty="0"/>
          </a:p>
          <a:p>
            <a:pPr>
              <a:buFont typeface="Wingdings" panose="05000000000000000000" pitchFamily="2" charset="2"/>
              <a:buChar char="§"/>
            </a:pPr>
            <a:r>
              <a:rPr lang="cs-CZ" sz="2000" dirty="0"/>
              <a:t>Nedodání souhlasného stanoviska etické komise v dokumentaci je překážkou pro posuzování dokumentace Ústavem</a:t>
            </a:r>
          </a:p>
          <a:p>
            <a:pPr marL="0" indent="0">
              <a:buNone/>
            </a:pPr>
            <a:endParaRPr lang="cs-CZ" dirty="0"/>
          </a:p>
          <a:p>
            <a:pPr marL="0" indent="0">
              <a:buNone/>
            </a:pPr>
            <a:endParaRPr lang="cs-CZ" dirty="0"/>
          </a:p>
          <a:p>
            <a:pPr marL="0" indent="0">
              <a:buNone/>
            </a:pPr>
            <a:endParaRPr lang="cs-CZ" dirty="0"/>
          </a:p>
          <a:p>
            <a:pPr marL="0" indent="0">
              <a:buNone/>
            </a:pPr>
            <a:endParaRPr lang="en-US" dirty="0"/>
          </a:p>
        </p:txBody>
      </p:sp>
      <p:sp>
        <p:nvSpPr>
          <p:cNvPr id="4" name="Zástupný symbol pro datum 3">
            <a:extLst>
              <a:ext uri="{FF2B5EF4-FFF2-40B4-BE49-F238E27FC236}">
                <a16:creationId xmlns:a16="http://schemas.microsoft.com/office/drawing/2014/main" id="{67F567A9-B9D8-CE61-1190-0BAA708751F2}"/>
              </a:ext>
            </a:extLst>
          </p:cNvPr>
          <p:cNvSpPr>
            <a:spLocks noGrp="1"/>
          </p:cNvSpPr>
          <p:nvPr>
            <p:ph type="dt" sz="half" idx="10"/>
          </p:nvPr>
        </p:nvSpPr>
        <p:spPr/>
        <p:txBody>
          <a:bodyPr/>
          <a:lstStyle/>
          <a:p>
            <a:fld id="{3C0C5CDD-1B17-482A-8451-DBE42761B1C3}" type="datetime1">
              <a:rPr lang="cs-CZ" smtClean="0"/>
              <a:t>21.05.2026</a:t>
            </a:fld>
            <a:endParaRPr lang="cs-CZ" dirty="0"/>
          </a:p>
        </p:txBody>
      </p:sp>
      <p:sp>
        <p:nvSpPr>
          <p:cNvPr id="5" name="Zástupný symbol pro zápatí 4">
            <a:extLst>
              <a:ext uri="{FF2B5EF4-FFF2-40B4-BE49-F238E27FC236}">
                <a16:creationId xmlns:a16="http://schemas.microsoft.com/office/drawing/2014/main" id="{E112C3A0-32B1-5FDD-272B-4F48C368307D}"/>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48733397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D4684B-359A-1EC1-0A7D-38FD37167BC5}"/>
              </a:ext>
            </a:extLst>
          </p:cNvPr>
          <p:cNvSpPr>
            <a:spLocks noGrp="1"/>
          </p:cNvSpPr>
          <p:nvPr>
            <p:ph type="title"/>
          </p:nvPr>
        </p:nvSpPr>
        <p:spPr/>
        <p:txBody>
          <a:bodyPr/>
          <a:lstStyle/>
          <a:p>
            <a:r>
              <a:rPr lang="cs-CZ" dirty="0"/>
              <a:t>Návrh k zamyšlení I</a:t>
            </a:r>
            <a:endParaRPr lang="en-GB" dirty="0"/>
          </a:p>
        </p:txBody>
      </p:sp>
      <p:sp>
        <p:nvSpPr>
          <p:cNvPr id="3" name="Zástupný obsah 2">
            <a:extLst>
              <a:ext uri="{FF2B5EF4-FFF2-40B4-BE49-F238E27FC236}">
                <a16:creationId xmlns:a16="http://schemas.microsoft.com/office/drawing/2014/main" id="{852E42E1-D72F-774F-0E2C-A40DBD28575A}"/>
              </a:ext>
            </a:extLst>
          </p:cNvPr>
          <p:cNvSpPr>
            <a:spLocks noGrp="1"/>
          </p:cNvSpPr>
          <p:nvPr>
            <p:ph idx="1"/>
          </p:nvPr>
        </p:nvSpPr>
        <p:spPr/>
        <p:txBody>
          <a:bodyPr>
            <a:normAutofit/>
          </a:bodyPr>
          <a:lstStyle/>
          <a:p>
            <a:pPr marL="0" indent="0">
              <a:buNone/>
            </a:pPr>
            <a:r>
              <a:rPr lang="cs-CZ" sz="2400" dirty="0"/>
              <a:t>V případě, že EK posuzuje dokumentaci, která byla upravena na žádost Ústavu zvažte:</a:t>
            </a:r>
          </a:p>
          <a:p>
            <a:pPr marL="0" indent="0">
              <a:buNone/>
            </a:pPr>
            <a:endParaRPr lang="cs-CZ" sz="2400" dirty="0"/>
          </a:p>
          <a:p>
            <a:pPr marL="0" indent="0">
              <a:buNone/>
            </a:pPr>
            <a:r>
              <a:rPr lang="cs-CZ" sz="2400" dirty="0"/>
              <a:t>Zda nezavést </a:t>
            </a:r>
            <a:r>
              <a:rPr lang="cs-CZ" sz="2400" b="1" dirty="0"/>
              <a:t>rychlejší proceduru pro vydávání stanoviska k úpravám </a:t>
            </a:r>
            <a:r>
              <a:rPr lang="cs-CZ" sz="2400" dirty="0"/>
              <a:t>požadovaným Ústavem (mimo standardní dny zasedání, např. zvažte korespondenční e-mailové hlasování, či telekonferenci)</a:t>
            </a:r>
          </a:p>
          <a:p>
            <a:pPr marL="0" indent="0">
              <a:buNone/>
            </a:pPr>
            <a:endParaRPr lang="cs-CZ" sz="2400" dirty="0"/>
          </a:p>
          <a:p>
            <a:pPr marL="0" indent="0">
              <a:buNone/>
            </a:pPr>
            <a:r>
              <a:rPr lang="cs-CZ" sz="2400" dirty="0"/>
              <a:t>Případně přizpůsobit náklady rozsahu posuzování již jednou posouzené dokumentace</a:t>
            </a:r>
          </a:p>
          <a:p>
            <a:pPr marL="0" indent="0">
              <a:buNone/>
            </a:pPr>
            <a:r>
              <a:rPr lang="cs-CZ" dirty="0"/>
              <a:t> </a:t>
            </a:r>
            <a:endParaRPr lang="en-GB" dirty="0"/>
          </a:p>
        </p:txBody>
      </p:sp>
      <p:sp>
        <p:nvSpPr>
          <p:cNvPr id="4" name="Zástupný symbol pro datum 3">
            <a:extLst>
              <a:ext uri="{FF2B5EF4-FFF2-40B4-BE49-F238E27FC236}">
                <a16:creationId xmlns:a16="http://schemas.microsoft.com/office/drawing/2014/main" id="{05A4E05B-703B-BAC4-2F6A-86C33C7AB915}"/>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text 4">
            <a:extLst>
              <a:ext uri="{FF2B5EF4-FFF2-40B4-BE49-F238E27FC236}">
                <a16:creationId xmlns:a16="http://schemas.microsoft.com/office/drawing/2014/main" id="{A44A6053-3691-D0B0-EB8B-6438D2CB2B9F}"/>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2640931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CE16F16-22A0-E79C-D151-7C888426A6E1}"/>
              </a:ext>
            </a:extLst>
          </p:cNvPr>
          <p:cNvSpPr>
            <a:spLocks noGrp="1"/>
          </p:cNvSpPr>
          <p:nvPr>
            <p:ph idx="1"/>
          </p:nvPr>
        </p:nvSpPr>
        <p:spPr/>
        <p:txBody>
          <a:bodyPr>
            <a:normAutofit fontScale="70000" lnSpcReduction="20000"/>
          </a:bodyPr>
          <a:lstStyle/>
          <a:p>
            <a:pPr marL="0" indent="0">
              <a:buNone/>
            </a:pPr>
            <a:r>
              <a:rPr lang="cs-CZ" sz="2400" b="1" dirty="0"/>
              <a:t>AI </a:t>
            </a:r>
            <a:r>
              <a:rPr lang="cs-CZ" sz="2400" dirty="0" err="1"/>
              <a:t>Artificial</a:t>
            </a:r>
            <a:r>
              <a:rPr lang="cs-CZ" sz="2400" dirty="0"/>
              <a:t> </a:t>
            </a:r>
            <a:r>
              <a:rPr lang="cs-CZ" sz="2400" dirty="0" err="1"/>
              <a:t>Intelligence</a:t>
            </a:r>
            <a:endParaRPr lang="cs-CZ" sz="2400" dirty="0"/>
          </a:p>
          <a:p>
            <a:pPr marL="0" indent="0">
              <a:buNone/>
            </a:pPr>
            <a:r>
              <a:rPr lang="cs-CZ" sz="2400" b="1" dirty="0"/>
              <a:t>CIP</a:t>
            </a:r>
            <a:r>
              <a:rPr lang="cs-CZ" sz="2400" dirty="0"/>
              <a:t> </a:t>
            </a:r>
            <a:r>
              <a:rPr lang="cs-CZ" sz="2400" dirty="0" err="1"/>
              <a:t>Clinical</a:t>
            </a:r>
            <a:r>
              <a:rPr lang="cs-CZ" sz="2400" dirty="0"/>
              <a:t> </a:t>
            </a:r>
            <a:r>
              <a:rPr lang="cs-CZ" sz="2400" dirty="0" err="1"/>
              <a:t>Investigation</a:t>
            </a:r>
            <a:r>
              <a:rPr lang="cs-CZ" sz="2400" dirty="0"/>
              <a:t> </a:t>
            </a:r>
            <a:r>
              <a:rPr lang="cs-CZ" sz="2400" dirty="0" err="1"/>
              <a:t>Plan</a:t>
            </a:r>
            <a:r>
              <a:rPr lang="cs-CZ" sz="2400" dirty="0"/>
              <a:t>, Plán klinické zkoušky, Protokol</a:t>
            </a:r>
          </a:p>
          <a:p>
            <a:pPr marL="0" indent="0">
              <a:buNone/>
            </a:pPr>
            <a:r>
              <a:rPr lang="cs-CZ" sz="2400" b="1" dirty="0"/>
              <a:t>EK </a:t>
            </a:r>
            <a:r>
              <a:rPr lang="cs-CZ" sz="2400" dirty="0"/>
              <a:t>Etická komise</a:t>
            </a:r>
          </a:p>
          <a:p>
            <a:pPr marL="0" indent="0">
              <a:buNone/>
            </a:pPr>
            <a:r>
              <a:rPr lang="cs-CZ" sz="2400" b="1" dirty="0"/>
              <a:t>IB</a:t>
            </a:r>
            <a:r>
              <a:rPr lang="cs-CZ" sz="2400" dirty="0"/>
              <a:t> </a:t>
            </a:r>
            <a:r>
              <a:rPr lang="cs-CZ" sz="2400" dirty="0" err="1"/>
              <a:t>Investigator‘s</a:t>
            </a:r>
            <a:r>
              <a:rPr lang="cs-CZ" sz="2400" dirty="0"/>
              <a:t> </a:t>
            </a:r>
            <a:r>
              <a:rPr lang="cs-CZ" sz="2400" dirty="0" err="1"/>
              <a:t>Brochure</a:t>
            </a:r>
            <a:r>
              <a:rPr lang="cs-CZ" sz="2400" dirty="0"/>
              <a:t>, Příručka zkoušejícího</a:t>
            </a:r>
          </a:p>
          <a:p>
            <a:pPr marL="0" indent="0">
              <a:buNone/>
            </a:pPr>
            <a:r>
              <a:rPr lang="cs-CZ" sz="2400" b="1" dirty="0"/>
              <a:t>ICF</a:t>
            </a:r>
            <a:r>
              <a:rPr lang="cs-CZ" sz="2400" dirty="0"/>
              <a:t> Informovaný souhlas</a:t>
            </a:r>
          </a:p>
          <a:p>
            <a:pPr marL="0" indent="0">
              <a:buNone/>
            </a:pPr>
            <a:r>
              <a:rPr lang="cs-CZ" sz="2400" b="1" dirty="0"/>
              <a:t>ISZP</a:t>
            </a:r>
            <a:r>
              <a:rPr lang="cs-CZ" sz="2400" dirty="0"/>
              <a:t> Elektronický systém pro komunikaci s Ústavem</a:t>
            </a:r>
          </a:p>
          <a:p>
            <a:pPr marL="0" indent="0">
              <a:buNone/>
            </a:pPr>
            <a:r>
              <a:rPr lang="cs-CZ" sz="2400" b="1" dirty="0"/>
              <a:t>IVD </a:t>
            </a:r>
            <a:r>
              <a:rPr lang="cs-CZ" sz="2400" i="1" dirty="0"/>
              <a:t>In vitro </a:t>
            </a:r>
            <a:r>
              <a:rPr lang="cs-CZ" sz="2400" dirty="0"/>
              <a:t>diagnostika, diagnostický prostředek </a:t>
            </a:r>
            <a:r>
              <a:rPr lang="cs-CZ" sz="2400" i="1" dirty="0"/>
              <a:t>in vitro</a:t>
            </a:r>
          </a:p>
          <a:p>
            <a:pPr marL="0" indent="0">
              <a:buNone/>
            </a:pPr>
            <a:r>
              <a:rPr lang="cs-CZ" sz="2400" b="1" dirty="0"/>
              <a:t>IVDR </a:t>
            </a:r>
            <a:r>
              <a:rPr lang="cs-CZ" sz="2400" dirty="0"/>
              <a:t>viz Legislativa</a:t>
            </a:r>
          </a:p>
          <a:p>
            <a:pPr marL="0" indent="0">
              <a:buNone/>
            </a:pPr>
            <a:r>
              <a:rPr lang="cs-CZ" sz="2400" b="1" dirty="0"/>
              <a:t>KZ</a:t>
            </a:r>
            <a:r>
              <a:rPr lang="cs-CZ" sz="2400" dirty="0"/>
              <a:t> Klinická zkouška</a:t>
            </a:r>
          </a:p>
          <a:p>
            <a:pPr marL="0" indent="0">
              <a:buNone/>
            </a:pPr>
            <a:r>
              <a:rPr lang="cs-CZ" sz="2400" b="1" dirty="0"/>
              <a:t>KZ ZP </a:t>
            </a:r>
            <a:r>
              <a:rPr lang="cs-CZ" sz="2400" dirty="0"/>
              <a:t>Klinická zkouška zdravotnického prostředku</a:t>
            </a:r>
          </a:p>
          <a:p>
            <a:pPr marL="0" indent="0">
              <a:buNone/>
            </a:pPr>
            <a:r>
              <a:rPr lang="cs-CZ" sz="2400" b="1" dirty="0"/>
              <a:t>MDR </a:t>
            </a:r>
            <a:r>
              <a:rPr lang="cs-CZ" sz="2400" dirty="0"/>
              <a:t>viz Legislativa</a:t>
            </a:r>
          </a:p>
          <a:p>
            <a:pPr marL="0" indent="0">
              <a:buNone/>
            </a:pPr>
            <a:r>
              <a:rPr lang="cs-CZ" sz="2400" b="1" dirty="0"/>
              <a:t>RZPRO</a:t>
            </a:r>
            <a:r>
              <a:rPr lang="cs-CZ" sz="2400" dirty="0"/>
              <a:t> Elektronický systém pro komunikaci s Ústavem (Registr zdravotnických prostředků)</a:t>
            </a:r>
          </a:p>
          <a:p>
            <a:pPr marL="0" indent="0">
              <a:buNone/>
            </a:pPr>
            <a:r>
              <a:rPr lang="cs-CZ" sz="2400" b="1" dirty="0"/>
              <a:t>Ústav</a:t>
            </a:r>
            <a:r>
              <a:rPr lang="cs-CZ" sz="2400" dirty="0"/>
              <a:t> Státní ústav pro kontrolu léčiv</a:t>
            </a:r>
          </a:p>
          <a:p>
            <a:pPr marL="0" indent="0">
              <a:buNone/>
            </a:pPr>
            <a:r>
              <a:rPr lang="cs-CZ" sz="2400" b="1" dirty="0"/>
              <a:t>ZP</a:t>
            </a:r>
            <a:r>
              <a:rPr lang="cs-CZ" sz="2400" dirty="0"/>
              <a:t> Zdravotnický prostředek</a:t>
            </a:r>
          </a:p>
          <a:p>
            <a:pPr marL="0" indent="0">
              <a:buNone/>
            </a:pPr>
            <a:endParaRPr lang="cs-CZ" sz="2400" dirty="0"/>
          </a:p>
          <a:p>
            <a:pPr marL="0" indent="0">
              <a:buNone/>
            </a:pPr>
            <a:endParaRPr lang="en-GB" dirty="0"/>
          </a:p>
        </p:txBody>
      </p:sp>
      <p:sp>
        <p:nvSpPr>
          <p:cNvPr id="3" name="Zástupný symbol pro datum 2">
            <a:extLst>
              <a:ext uri="{FF2B5EF4-FFF2-40B4-BE49-F238E27FC236}">
                <a16:creationId xmlns:a16="http://schemas.microsoft.com/office/drawing/2014/main" id="{04A82C5A-6549-D59B-346A-0804CBF6DD5E}"/>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955CC3D6-48A3-FD79-95DE-9EB78AE39577}"/>
              </a:ext>
            </a:extLst>
          </p:cNvPr>
          <p:cNvSpPr>
            <a:spLocks noGrp="1"/>
          </p:cNvSpPr>
          <p:nvPr>
            <p:ph type="title"/>
          </p:nvPr>
        </p:nvSpPr>
        <p:spPr/>
        <p:txBody>
          <a:bodyPr/>
          <a:lstStyle/>
          <a:p>
            <a:r>
              <a:rPr lang="cs-CZ" dirty="0"/>
              <a:t>Vybrané zkratky</a:t>
            </a:r>
            <a:endParaRPr lang="en-GB" dirty="0"/>
          </a:p>
        </p:txBody>
      </p:sp>
    </p:spTree>
    <p:extLst>
      <p:ext uri="{BB962C8B-B14F-4D97-AF65-F5344CB8AC3E}">
        <p14:creationId xmlns:p14="http://schemas.microsoft.com/office/powerpoint/2010/main" val="179098725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70B0A2-76C4-4CAE-B6DD-FBF6393227D7}"/>
              </a:ext>
            </a:extLst>
          </p:cNvPr>
          <p:cNvSpPr>
            <a:spLocks noGrp="1"/>
          </p:cNvSpPr>
          <p:nvPr>
            <p:ph type="title"/>
          </p:nvPr>
        </p:nvSpPr>
        <p:spPr/>
        <p:txBody>
          <a:bodyPr/>
          <a:lstStyle/>
          <a:p>
            <a:r>
              <a:rPr lang="cs-CZ" dirty="0"/>
              <a:t>Činnosti EK – </a:t>
            </a:r>
            <a:r>
              <a:rPr lang="cs-CZ" sz="2400" b="1" dirty="0">
                <a:effectLst/>
                <a:ea typeface="Calibri" panose="020F0502020204030204" pitchFamily="34" charset="0"/>
                <a:cs typeface="Times New Roman" panose="02020603050405020304" pitchFamily="18" charset="0"/>
              </a:rPr>
              <a:t>zákon 375/2022 § 11</a:t>
            </a:r>
            <a:endParaRPr lang="cs-CZ" dirty="0"/>
          </a:p>
        </p:txBody>
      </p:sp>
      <p:sp>
        <p:nvSpPr>
          <p:cNvPr id="3" name="Zástupný obsah 2">
            <a:extLst>
              <a:ext uri="{FF2B5EF4-FFF2-40B4-BE49-F238E27FC236}">
                <a16:creationId xmlns:a16="http://schemas.microsoft.com/office/drawing/2014/main" id="{9D25EB27-4664-4276-83F8-5A0DFF900BE6}"/>
              </a:ext>
            </a:extLst>
          </p:cNvPr>
          <p:cNvSpPr>
            <a:spLocks noGrp="1"/>
          </p:cNvSpPr>
          <p:nvPr>
            <p:ph idx="1"/>
          </p:nvPr>
        </p:nvSpPr>
        <p:spPr/>
        <p:txBody>
          <a:bodyPr>
            <a:normAutofit fontScale="77500" lnSpcReduction="20000"/>
          </a:bodyPr>
          <a:lstStyle/>
          <a:p>
            <a:pPr algn="just">
              <a:buFont typeface="Wingdings" panose="05000000000000000000" pitchFamily="2" charset="2"/>
              <a:buChar char="§"/>
            </a:pPr>
            <a:r>
              <a:rPr lang="cs-CZ" b="1" i="0" dirty="0">
                <a:effectLst/>
              </a:rPr>
              <a:t>EK provádí nezávislý etický přezkum </a:t>
            </a:r>
            <a:r>
              <a:rPr lang="cs-CZ" i="0" dirty="0">
                <a:effectLst/>
              </a:rPr>
              <a:t>KZ, resp. SFZ</a:t>
            </a:r>
            <a:r>
              <a:rPr lang="cs-CZ" b="1" i="0" dirty="0">
                <a:effectLst/>
              </a:rPr>
              <a:t> </a:t>
            </a:r>
            <a:r>
              <a:rPr lang="cs-CZ" b="0" i="0" dirty="0">
                <a:effectLst/>
              </a:rPr>
              <a:t>s cílem posoudit s důrazem kladeným na etická hlediska, zda jsou chráněna práva, bezpečnost, důstojnost a kvalita života subjektů KZ, resp. SFZ a zda tato hlediska převažují nad všemi ostatními zájmy. </a:t>
            </a:r>
          </a:p>
          <a:p>
            <a:pPr algn="just">
              <a:buFont typeface="Wingdings" panose="05000000000000000000" pitchFamily="2" charset="2"/>
              <a:buChar char="§"/>
            </a:pPr>
            <a:r>
              <a:rPr lang="cs-CZ" b="1" i="0" dirty="0">
                <a:effectLst/>
              </a:rPr>
              <a:t>EK</a:t>
            </a:r>
            <a:r>
              <a:rPr lang="cs-CZ" b="0" i="0" dirty="0">
                <a:effectLst/>
              </a:rPr>
              <a:t> </a:t>
            </a:r>
            <a:r>
              <a:rPr lang="cs-CZ" b="1" i="0" dirty="0">
                <a:effectLst/>
              </a:rPr>
              <a:t>vydává</a:t>
            </a:r>
            <a:r>
              <a:rPr lang="cs-CZ" b="0" i="0" dirty="0">
                <a:effectLst/>
              </a:rPr>
              <a:t> </a:t>
            </a:r>
            <a:r>
              <a:rPr lang="cs-CZ" b="1" i="0" dirty="0">
                <a:effectLst/>
              </a:rPr>
              <a:t>souhlasné stanovisko v písemné podobě </a:t>
            </a:r>
            <a:r>
              <a:rPr lang="cs-CZ" b="0" i="0" dirty="0">
                <a:effectLst/>
              </a:rPr>
              <a:t>s provedením klinické zkoušky zdravotnického prostředku a vykonává dohled nad jejím průběhem z hlediska cílů uvedených v odstavci 1. Za tím účelem </a:t>
            </a:r>
            <a:r>
              <a:rPr lang="cs-CZ" b="1" i="0" dirty="0">
                <a:effectLst/>
              </a:rPr>
              <a:t>zejména hodnotí odbornou způsobilost zkoušejících</a:t>
            </a:r>
            <a:r>
              <a:rPr lang="cs-CZ" b="0" i="0" dirty="0">
                <a:effectLst/>
              </a:rPr>
              <a:t>, včetně hlavního zkoušejícího, </a:t>
            </a:r>
            <a:r>
              <a:rPr lang="cs-CZ" b="1" i="0" dirty="0">
                <a:effectLst/>
              </a:rPr>
              <a:t>vhodnost zvolených postupů a skupin subjektů</a:t>
            </a:r>
            <a:r>
              <a:rPr lang="cs-CZ" b="0" i="0" dirty="0">
                <a:effectLst/>
              </a:rPr>
              <a:t> KZ, resp. SFZ a vyjadřuje se stanoviskem k protokolu KZ, resp.  SFZ a k dokumentům používaným pro informování subjektů KZ, resp. SFZ a </a:t>
            </a:r>
            <a:r>
              <a:rPr lang="cs-CZ" b="1" i="0" dirty="0">
                <a:effectLst/>
              </a:rPr>
              <a:t>získání jejich informovaného souhlasu</a:t>
            </a:r>
            <a:r>
              <a:rPr lang="cs-CZ" b="0" i="0" dirty="0">
                <a:effectLst/>
              </a:rPr>
              <a:t>, a to nezávisle na zadavateli KZ, resp. SFZ a zkoušejícím.</a:t>
            </a:r>
          </a:p>
          <a:p>
            <a:pPr algn="just">
              <a:buFont typeface="Wingdings" panose="05000000000000000000" pitchFamily="2" charset="2"/>
              <a:buChar char="§"/>
            </a:pPr>
            <a:r>
              <a:rPr lang="cs-CZ" b="1" i="0" dirty="0">
                <a:effectLst/>
                <a:highlight>
                  <a:srgbClr val="FFFF00"/>
                </a:highlight>
              </a:rPr>
              <a:t>EK</a:t>
            </a:r>
            <a:r>
              <a:rPr lang="cs-CZ" b="0" i="0" dirty="0">
                <a:effectLst/>
                <a:highlight>
                  <a:srgbClr val="FFFF00"/>
                </a:highlight>
              </a:rPr>
              <a:t> </a:t>
            </a:r>
            <a:r>
              <a:rPr lang="cs-CZ" b="1" i="0" dirty="0">
                <a:effectLst/>
                <a:highlight>
                  <a:srgbClr val="FFFF00"/>
                </a:highlight>
              </a:rPr>
              <a:t>vykonává dohled nad průběhem </a:t>
            </a:r>
            <a:r>
              <a:rPr lang="cs-CZ" dirty="0">
                <a:highlight>
                  <a:srgbClr val="FFFF00"/>
                </a:highlight>
              </a:rPr>
              <a:t>KZ nebo SFZ</a:t>
            </a:r>
            <a:r>
              <a:rPr lang="cs-CZ" i="0" dirty="0">
                <a:effectLst/>
                <a:highlight>
                  <a:srgbClr val="FFFF00"/>
                </a:highlight>
              </a:rPr>
              <a:t>, </a:t>
            </a:r>
            <a:r>
              <a:rPr lang="cs-CZ" b="0" i="0" dirty="0">
                <a:effectLst/>
                <a:highlight>
                  <a:srgbClr val="FFFF00"/>
                </a:highlight>
              </a:rPr>
              <a:t>ke které vydala souhlasné stanovisko,</a:t>
            </a:r>
            <a:r>
              <a:rPr lang="cs-CZ" dirty="0">
                <a:highlight>
                  <a:srgbClr val="FFFF00"/>
                </a:highlight>
              </a:rPr>
              <a:t> </a:t>
            </a:r>
            <a:r>
              <a:rPr lang="cs-CZ" b="0" i="0" dirty="0">
                <a:effectLst/>
                <a:highlight>
                  <a:srgbClr val="FFFF00"/>
                </a:highlight>
              </a:rPr>
              <a:t>v intervalech přiměřených stupni rizika pro subjekty klinické zkoušky, </a:t>
            </a:r>
            <a:r>
              <a:rPr lang="cs-CZ" b="1" i="0" dirty="0">
                <a:effectLst/>
                <a:highlight>
                  <a:srgbClr val="FFFF00"/>
                </a:highlight>
              </a:rPr>
              <a:t>nejméně však jednou za rok,</a:t>
            </a:r>
            <a:r>
              <a:rPr lang="cs-CZ" b="0" i="0" dirty="0">
                <a:effectLst/>
                <a:highlight>
                  <a:srgbClr val="FFFF00"/>
                </a:highlight>
              </a:rPr>
              <a:t> a to v souladu s odst. 1 a s postupy stanovenými podle § 13 odst. 2. </a:t>
            </a:r>
          </a:p>
          <a:p>
            <a:pPr algn="just">
              <a:buFont typeface="Wingdings" panose="05000000000000000000" pitchFamily="2" charset="2"/>
              <a:buChar char="§"/>
            </a:pPr>
            <a:r>
              <a:rPr lang="cs-CZ" b="0" i="0" dirty="0">
                <a:effectLst/>
              </a:rPr>
              <a:t>Pokud v případě zániku EK v průběhu KZ, resp. SFZ její činnost nejpozději ke dni zániku nepřevezme jiná EK, pozbývá souhlasné stanovisko EK s prováděním dané KZ, resp. SFZ platnosti.</a:t>
            </a:r>
          </a:p>
          <a:p>
            <a:pPr algn="just"/>
            <a:endParaRPr lang="cs-CZ" b="0" i="0" dirty="0">
              <a:effectLst/>
              <a:latin typeface="Arial" panose="020B0604020202020204" pitchFamily="34" charset="0"/>
            </a:endParaRPr>
          </a:p>
          <a:p>
            <a:pPr algn="just"/>
            <a:endParaRPr lang="cs-CZ" b="0" i="0" dirty="0">
              <a:effectLst/>
              <a:latin typeface="Arial" panose="020B0604020202020204" pitchFamily="34" charset="0"/>
            </a:endParaRPr>
          </a:p>
          <a:p>
            <a:pPr marL="0" indent="0">
              <a:buNone/>
            </a:pPr>
            <a:endParaRPr lang="cs-CZ" dirty="0"/>
          </a:p>
        </p:txBody>
      </p:sp>
      <p:sp>
        <p:nvSpPr>
          <p:cNvPr id="4" name="Zástupný symbol pro datum 3">
            <a:extLst>
              <a:ext uri="{FF2B5EF4-FFF2-40B4-BE49-F238E27FC236}">
                <a16:creationId xmlns:a16="http://schemas.microsoft.com/office/drawing/2014/main" id="{DB8F5CA3-B9C4-4EC5-BE7B-CEDC8C8DD9BD}"/>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a:extLst>
              <a:ext uri="{FF2B5EF4-FFF2-40B4-BE49-F238E27FC236}">
                <a16:creationId xmlns:a16="http://schemas.microsoft.com/office/drawing/2014/main" id="{76C85F8B-E69A-4954-B8E1-028E1389E31C}"/>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341432519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F49D1F-E31D-FE9B-C0FF-47C01C11E5C2}"/>
              </a:ext>
            </a:extLst>
          </p:cNvPr>
          <p:cNvSpPr>
            <a:spLocks noGrp="1"/>
          </p:cNvSpPr>
          <p:nvPr>
            <p:ph type="title"/>
          </p:nvPr>
        </p:nvSpPr>
        <p:spPr/>
        <p:txBody>
          <a:bodyPr/>
          <a:lstStyle/>
          <a:p>
            <a:r>
              <a:rPr lang="en-GB" dirty="0"/>
              <a:t>§ 12</a:t>
            </a:r>
            <a:r>
              <a:rPr lang="cs-CZ" dirty="0"/>
              <a:t> </a:t>
            </a:r>
            <a:r>
              <a:rPr lang="en-GB" dirty="0"/>
              <a:t>(1)</a:t>
            </a:r>
            <a:r>
              <a:rPr lang="cs-CZ" dirty="0"/>
              <a:t> </a:t>
            </a:r>
            <a:r>
              <a:rPr lang="en-GB" dirty="0" err="1"/>
              <a:t>zákon</a:t>
            </a:r>
            <a:r>
              <a:rPr lang="en-GB" dirty="0"/>
              <a:t> 375/2022 </a:t>
            </a:r>
          </a:p>
        </p:txBody>
      </p:sp>
      <p:sp>
        <p:nvSpPr>
          <p:cNvPr id="3" name="Zástupný obsah 2">
            <a:extLst>
              <a:ext uri="{FF2B5EF4-FFF2-40B4-BE49-F238E27FC236}">
                <a16:creationId xmlns:a16="http://schemas.microsoft.com/office/drawing/2014/main" id="{B1EE0F13-575D-D834-80DB-9CB2DA5F8CCD}"/>
              </a:ext>
            </a:extLst>
          </p:cNvPr>
          <p:cNvSpPr>
            <a:spLocks noGrp="1"/>
          </p:cNvSpPr>
          <p:nvPr>
            <p:ph idx="1"/>
          </p:nvPr>
        </p:nvSpPr>
        <p:spPr/>
        <p:txBody>
          <a:bodyPr/>
          <a:lstStyle/>
          <a:p>
            <a:pPr marL="0" indent="0">
              <a:buNone/>
            </a:pPr>
            <a:r>
              <a:rPr lang="en-GB" dirty="0" err="1"/>
              <a:t>Etickou</a:t>
            </a:r>
            <a:r>
              <a:rPr lang="en-GB" dirty="0"/>
              <a:t> </a:t>
            </a:r>
            <a:r>
              <a:rPr lang="en-GB" dirty="0" err="1"/>
              <a:t>komisi</a:t>
            </a:r>
            <a:r>
              <a:rPr lang="en-GB" dirty="0"/>
              <a:t> </a:t>
            </a:r>
            <a:r>
              <a:rPr lang="en-GB" dirty="0" err="1"/>
              <a:t>ustavuje</a:t>
            </a:r>
            <a:r>
              <a:rPr lang="en-GB" dirty="0"/>
              <a:t> </a:t>
            </a:r>
            <a:r>
              <a:rPr lang="en-GB" dirty="0" err="1"/>
              <a:t>poskytovatel</a:t>
            </a:r>
            <a:r>
              <a:rPr lang="en-GB" dirty="0"/>
              <a:t> </a:t>
            </a:r>
            <a:r>
              <a:rPr lang="en-GB" dirty="0" err="1"/>
              <a:t>zdravotních</a:t>
            </a:r>
            <a:r>
              <a:rPr lang="en-GB" dirty="0"/>
              <a:t> </a:t>
            </a:r>
            <a:r>
              <a:rPr lang="en-GB" dirty="0" err="1"/>
              <a:t>služeb</a:t>
            </a:r>
            <a:r>
              <a:rPr lang="en-GB" dirty="0"/>
              <a:t>. Etická komise </a:t>
            </a:r>
            <a:r>
              <a:rPr lang="en-GB" dirty="0" err="1"/>
              <a:t>může</a:t>
            </a:r>
            <a:r>
              <a:rPr lang="en-GB" dirty="0"/>
              <a:t> </a:t>
            </a:r>
            <a:r>
              <a:rPr lang="en-GB" dirty="0" err="1"/>
              <a:t>působit</a:t>
            </a:r>
            <a:r>
              <a:rPr lang="en-GB" dirty="0"/>
              <a:t> </a:t>
            </a:r>
            <a:r>
              <a:rPr lang="en-GB" dirty="0" err="1"/>
              <a:t>i</a:t>
            </a:r>
            <a:r>
              <a:rPr lang="en-GB" dirty="0"/>
              <a:t> </a:t>
            </a:r>
            <a:r>
              <a:rPr lang="en-GB" dirty="0" err="1"/>
              <a:t>jako</a:t>
            </a:r>
            <a:r>
              <a:rPr lang="cs-CZ" dirty="0"/>
              <a:t> </a:t>
            </a:r>
            <a:r>
              <a:rPr lang="en-GB" dirty="0" err="1"/>
              <a:t>etická</a:t>
            </a:r>
            <a:r>
              <a:rPr lang="en-GB" dirty="0"/>
              <a:t> komise </a:t>
            </a:r>
            <a:r>
              <a:rPr lang="en-GB" dirty="0" err="1"/>
              <a:t>jiného</a:t>
            </a:r>
            <a:r>
              <a:rPr lang="en-GB" dirty="0"/>
              <a:t> </a:t>
            </a:r>
            <a:r>
              <a:rPr lang="en-GB" dirty="0" err="1"/>
              <a:t>poskytovatele</a:t>
            </a:r>
            <a:r>
              <a:rPr lang="en-GB" dirty="0"/>
              <a:t> </a:t>
            </a:r>
            <a:r>
              <a:rPr lang="en-GB" dirty="0" err="1"/>
              <a:t>zdravotních</a:t>
            </a:r>
            <a:r>
              <a:rPr lang="en-GB" dirty="0"/>
              <a:t> </a:t>
            </a:r>
            <a:r>
              <a:rPr lang="en-GB" dirty="0" err="1"/>
              <a:t>služeb</a:t>
            </a:r>
            <a:r>
              <a:rPr lang="en-GB" dirty="0"/>
              <a:t>, </a:t>
            </a:r>
            <a:r>
              <a:rPr lang="en-GB" b="1" dirty="0"/>
              <a:t>a to </a:t>
            </a:r>
            <a:r>
              <a:rPr lang="en-GB" b="1" dirty="0" err="1"/>
              <a:t>na</a:t>
            </a:r>
            <a:r>
              <a:rPr lang="en-GB" b="1" dirty="0"/>
              <a:t> </a:t>
            </a:r>
            <a:r>
              <a:rPr lang="en-GB" b="1" dirty="0" err="1"/>
              <a:t>základě</a:t>
            </a:r>
            <a:r>
              <a:rPr lang="en-GB" b="1" dirty="0"/>
              <a:t> </a:t>
            </a:r>
            <a:r>
              <a:rPr lang="en-GB" b="1" dirty="0" err="1"/>
              <a:t>písemné</a:t>
            </a:r>
            <a:r>
              <a:rPr lang="en-GB" b="1" dirty="0"/>
              <a:t> </a:t>
            </a:r>
            <a:r>
              <a:rPr lang="en-GB" b="1" dirty="0" err="1"/>
              <a:t>smlouvy</a:t>
            </a:r>
            <a:r>
              <a:rPr lang="en-GB" b="1" dirty="0"/>
              <a:t> </a:t>
            </a:r>
            <a:r>
              <a:rPr lang="en-GB" b="1" dirty="0" err="1"/>
              <a:t>uzavřené</a:t>
            </a:r>
            <a:r>
              <a:rPr lang="en-GB" b="1" dirty="0"/>
              <a:t> </a:t>
            </a:r>
            <a:r>
              <a:rPr lang="en-GB" b="1" dirty="0" err="1"/>
              <a:t>mezi</a:t>
            </a:r>
            <a:r>
              <a:rPr lang="cs-CZ" b="1" dirty="0"/>
              <a:t> </a:t>
            </a:r>
            <a:r>
              <a:rPr lang="en-GB" b="1" dirty="0" err="1"/>
              <a:t>poskytovateli</a:t>
            </a:r>
            <a:r>
              <a:rPr lang="en-GB" b="1" dirty="0"/>
              <a:t> </a:t>
            </a:r>
            <a:r>
              <a:rPr lang="en-GB" b="1" dirty="0" err="1"/>
              <a:t>zdravotních</a:t>
            </a:r>
            <a:r>
              <a:rPr lang="en-GB" b="1" dirty="0"/>
              <a:t> </a:t>
            </a:r>
            <a:r>
              <a:rPr lang="en-GB" b="1" dirty="0" err="1"/>
              <a:t>služeb</a:t>
            </a:r>
            <a:r>
              <a:rPr lang="en-GB" dirty="0"/>
              <a:t>. V </a:t>
            </a:r>
            <a:r>
              <a:rPr lang="en-GB" dirty="0" err="1"/>
              <a:t>takovém</a:t>
            </a:r>
            <a:r>
              <a:rPr lang="en-GB" dirty="0"/>
              <a:t> </a:t>
            </a:r>
            <a:r>
              <a:rPr lang="en-GB" dirty="0" err="1"/>
              <a:t>případě</a:t>
            </a:r>
            <a:r>
              <a:rPr lang="en-GB" dirty="0"/>
              <a:t> </a:t>
            </a:r>
            <a:r>
              <a:rPr lang="en-GB" dirty="0" err="1"/>
              <a:t>podmínky</a:t>
            </a:r>
            <a:r>
              <a:rPr lang="en-GB" dirty="0"/>
              <a:t> pro </a:t>
            </a:r>
            <a:r>
              <a:rPr lang="en-GB" dirty="0" err="1"/>
              <a:t>činnost</a:t>
            </a:r>
            <a:r>
              <a:rPr lang="en-GB" dirty="0"/>
              <a:t> </a:t>
            </a:r>
            <a:r>
              <a:rPr lang="en-GB" dirty="0" err="1"/>
              <a:t>etické</a:t>
            </a:r>
            <a:r>
              <a:rPr lang="en-GB" dirty="0"/>
              <a:t> komise </a:t>
            </a:r>
            <a:r>
              <a:rPr lang="en-GB" dirty="0" err="1"/>
              <a:t>zajistí</a:t>
            </a:r>
            <a:r>
              <a:rPr lang="en-GB" dirty="0"/>
              <a:t> </a:t>
            </a:r>
            <a:r>
              <a:rPr lang="en-GB" dirty="0" err="1"/>
              <a:t>poskytovatel</a:t>
            </a:r>
            <a:r>
              <a:rPr lang="en-GB" dirty="0"/>
              <a:t> </a:t>
            </a:r>
            <a:r>
              <a:rPr lang="en-GB" dirty="0" err="1"/>
              <a:t>zdravotních</a:t>
            </a:r>
            <a:r>
              <a:rPr lang="en-GB" dirty="0"/>
              <a:t> </a:t>
            </a:r>
            <a:r>
              <a:rPr lang="en-GB" dirty="0" err="1"/>
              <a:t>služeb</a:t>
            </a:r>
            <a:r>
              <a:rPr lang="en-GB" dirty="0"/>
              <a:t>, </a:t>
            </a:r>
            <a:r>
              <a:rPr lang="en-GB" dirty="0" err="1"/>
              <a:t>který</a:t>
            </a:r>
            <a:r>
              <a:rPr lang="en-GB" dirty="0"/>
              <a:t> ji </a:t>
            </a:r>
            <a:r>
              <a:rPr lang="en-GB" dirty="0" err="1"/>
              <a:t>ustavil</a:t>
            </a:r>
            <a:r>
              <a:rPr lang="en-GB" dirty="0"/>
              <a:t>.</a:t>
            </a:r>
          </a:p>
        </p:txBody>
      </p:sp>
      <p:sp>
        <p:nvSpPr>
          <p:cNvPr id="4" name="Zástupný symbol pro datum 3">
            <a:extLst>
              <a:ext uri="{FF2B5EF4-FFF2-40B4-BE49-F238E27FC236}">
                <a16:creationId xmlns:a16="http://schemas.microsoft.com/office/drawing/2014/main" id="{E98D9B8A-DFB3-9A68-9CA9-2FE839CB4452}"/>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text 4">
            <a:extLst>
              <a:ext uri="{FF2B5EF4-FFF2-40B4-BE49-F238E27FC236}">
                <a16:creationId xmlns:a16="http://schemas.microsoft.com/office/drawing/2014/main" id="{D755A5D4-3D41-B784-EE09-CD6ABCFF40E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30322516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981314-E99F-7CE8-CED6-47B1781DCBFE}"/>
              </a:ext>
            </a:extLst>
          </p:cNvPr>
          <p:cNvSpPr>
            <a:spLocks noGrp="1"/>
          </p:cNvSpPr>
          <p:nvPr>
            <p:ph type="title"/>
          </p:nvPr>
        </p:nvSpPr>
        <p:spPr/>
        <p:txBody>
          <a:bodyPr/>
          <a:lstStyle/>
          <a:p>
            <a:r>
              <a:rPr lang="cs-CZ" dirty="0">
                <a:solidFill>
                  <a:prstClr val="white"/>
                </a:solidFill>
                <a:latin typeface="Calibri"/>
              </a:rPr>
              <a:t>Hlášení a informační povinnosti zadavatele ve vztahu k SÚKL</a:t>
            </a:r>
            <a:br>
              <a:rPr lang="cs-CZ" dirty="0"/>
            </a:br>
            <a:endParaRPr lang="cs-CZ" dirty="0"/>
          </a:p>
        </p:txBody>
      </p:sp>
    </p:spTree>
    <p:extLst>
      <p:ext uri="{BB962C8B-B14F-4D97-AF65-F5344CB8AC3E}">
        <p14:creationId xmlns:p14="http://schemas.microsoft.com/office/powerpoint/2010/main" val="3906041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411A09-DFCE-945D-33A8-813AC74AF106}"/>
              </a:ext>
            </a:extLst>
          </p:cNvPr>
          <p:cNvSpPr>
            <a:spLocks noGrp="1"/>
          </p:cNvSpPr>
          <p:nvPr>
            <p:ph type="title"/>
          </p:nvPr>
        </p:nvSpPr>
        <p:spPr/>
        <p:txBody>
          <a:bodyPr>
            <a:noAutofit/>
          </a:bodyPr>
          <a:lstStyle/>
          <a:p>
            <a:r>
              <a:rPr lang="cs-CZ" dirty="0"/>
              <a:t>Hlášení zahájení KZ a pravidelná roční hlášení</a:t>
            </a:r>
            <a:endParaRPr lang="en-US" dirty="0"/>
          </a:p>
        </p:txBody>
      </p:sp>
      <p:sp>
        <p:nvSpPr>
          <p:cNvPr id="3" name="Zástupný obsah 2">
            <a:extLst>
              <a:ext uri="{FF2B5EF4-FFF2-40B4-BE49-F238E27FC236}">
                <a16:creationId xmlns:a16="http://schemas.microsoft.com/office/drawing/2014/main" id="{6B13C740-A1F4-690A-BD20-88F85302AA85}"/>
              </a:ext>
            </a:extLst>
          </p:cNvPr>
          <p:cNvSpPr>
            <a:spLocks noGrp="1"/>
          </p:cNvSpPr>
          <p:nvPr>
            <p:ph idx="1"/>
          </p:nvPr>
        </p:nvSpPr>
        <p:spPr/>
        <p:txBody>
          <a:bodyPr>
            <a:normAutofit/>
          </a:bodyPr>
          <a:lstStyle/>
          <a:p>
            <a:pPr marL="0" indent="0">
              <a:buNone/>
            </a:pPr>
            <a:r>
              <a:rPr lang="cs-CZ" sz="2400" b="1" dirty="0"/>
              <a:t>§ 19 odst. (2) zákona 375/2022 Sb. </a:t>
            </a:r>
          </a:p>
          <a:p>
            <a:pPr marL="0" indent="0">
              <a:buNone/>
            </a:pPr>
            <a:r>
              <a:rPr lang="cs-CZ" sz="2400" dirty="0"/>
              <a:t>Zadavatel je povinen informovat Ústav a</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sz="2400" dirty="0"/>
              <a:t>příslušnou etickou komisi </a:t>
            </a:r>
            <a:r>
              <a:rPr lang="cs-CZ" sz="2400" b="1" dirty="0"/>
              <a:t>o zahájení klinické zkoušky </a:t>
            </a:r>
            <a:r>
              <a:rPr lang="cs-CZ" sz="2400" dirty="0"/>
              <a:t>nebo studie funkční způsobilosti. </a:t>
            </a:r>
          </a:p>
          <a:p>
            <a:pPr marL="0" indent="0">
              <a:buNone/>
            </a:pPr>
            <a:endParaRPr lang="cs-CZ" sz="2400" b="1" dirty="0"/>
          </a:p>
          <a:p>
            <a:pPr marL="0" indent="0">
              <a:buNone/>
            </a:pPr>
            <a:r>
              <a:rPr lang="cs-CZ" sz="2400" b="1" dirty="0"/>
              <a:t>V průběhu klinické zkoušky </a:t>
            </a:r>
            <a:r>
              <a:rPr lang="cs-CZ" sz="2400" dirty="0"/>
              <a:t>nebo studie funkční způsobilosti </a:t>
            </a:r>
            <a:r>
              <a:rPr lang="cs-CZ" sz="2400" b="1" dirty="0"/>
              <a:t>je</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sz="2400" b="1" dirty="0"/>
              <a:t>zadavatel povinen poskytovat Ústavu </a:t>
            </a:r>
            <a:r>
              <a:rPr lang="cs-CZ" sz="2400" dirty="0"/>
              <a:t>a příslušné etické komisi </a:t>
            </a:r>
            <a:r>
              <a:rPr lang="cs-CZ" sz="2400" b="1" dirty="0"/>
              <a:t>roční zprávu </a:t>
            </a:r>
            <a:r>
              <a:rPr lang="cs-CZ" sz="2400" dirty="0"/>
              <a:t>o</a:t>
            </a:r>
            <a:r>
              <a:rPr lang="cs-CZ" sz="1800" dirty="0">
                <a:effectLst/>
                <a:latin typeface="Aptos" panose="020B0004020202020204" pitchFamily="34" charset="0"/>
                <a:ea typeface="Aptos" panose="020B0004020202020204" pitchFamily="34" charset="0"/>
                <a:cs typeface="Times New Roman" panose="02020603050405020304" pitchFamily="18" charset="0"/>
              </a:rPr>
              <a:t> </a:t>
            </a:r>
            <a:r>
              <a:rPr lang="cs-CZ" sz="2400" dirty="0"/>
              <a:t>průběhu a hodnocení bezpečnosti klinické zkoušky nebo studie funkční způsobilosti, </a:t>
            </a:r>
            <a:r>
              <a:rPr lang="cs-CZ" sz="2400" b="1" dirty="0"/>
              <a:t>a to nejpozději do 31. ledna následujícího roku.</a:t>
            </a:r>
          </a:p>
          <a:p>
            <a:pPr marL="0" indent="0">
              <a:buNone/>
            </a:pPr>
            <a:endParaRPr lang="cs-CZ" dirty="0"/>
          </a:p>
          <a:p>
            <a:pPr marL="0" indent="0">
              <a:buNone/>
            </a:pPr>
            <a:endParaRPr lang="cs-CZ" dirty="0"/>
          </a:p>
          <a:p>
            <a:pPr marL="0" indent="0">
              <a:buNone/>
            </a:pPr>
            <a:endParaRPr lang="en-US" dirty="0"/>
          </a:p>
        </p:txBody>
      </p:sp>
      <p:sp>
        <p:nvSpPr>
          <p:cNvPr id="4" name="Zástupný symbol pro datum 3">
            <a:extLst>
              <a:ext uri="{FF2B5EF4-FFF2-40B4-BE49-F238E27FC236}">
                <a16:creationId xmlns:a16="http://schemas.microsoft.com/office/drawing/2014/main" id="{67F567A9-B9D8-CE61-1190-0BAA708751F2}"/>
              </a:ext>
            </a:extLst>
          </p:cNvPr>
          <p:cNvSpPr>
            <a:spLocks noGrp="1"/>
          </p:cNvSpPr>
          <p:nvPr>
            <p:ph type="dt" sz="half" idx="10"/>
          </p:nvPr>
        </p:nvSpPr>
        <p:spPr/>
        <p:txBody>
          <a:bodyPr/>
          <a:lstStyle/>
          <a:p>
            <a:fld id="{3C0C5CDD-1B17-482A-8451-DBE42761B1C3}" type="datetime1">
              <a:rPr lang="cs-CZ" smtClean="0"/>
              <a:t>21.05.2026</a:t>
            </a:fld>
            <a:endParaRPr lang="cs-CZ" dirty="0"/>
          </a:p>
        </p:txBody>
      </p:sp>
      <p:sp>
        <p:nvSpPr>
          <p:cNvPr id="5" name="Zástupný symbol pro zápatí 4">
            <a:extLst>
              <a:ext uri="{FF2B5EF4-FFF2-40B4-BE49-F238E27FC236}">
                <a16:creationId xmlns:a16="http://schemas.microsoft.com/office/drawing/2014/main" id="{E112C3A0-32B1-5FDD-272B-4F48C368307D}"/>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421572941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70CD9D-F28B-D3FD-DA35-A4BE8BB70198}"/>
              </a:ext>
            </a:extLst>
          </p:cNvPr>
          <p:cNvSpPr>
            <a:spLocks noGrp="1"/>
          </p:cNvSpPr>
          <p:nvPr>
            <p:ph type="title"/>
          </p:nvPr>
        </p:nvSpPr>
        <p:spPr/>
        <p:txBody>
          <a:bodyPr/>
          <a:lstStyle/>
          <a:p>
            <a:r>
              <a:rPr lang="cs-CZ" dirty="0"/>
              <a:t>Roční zpráva, minimální obsah </a:t>
            </a:r>
            <a:endParaRPr lang="en-GB" dirty="0"/>
          </a:p>
        </p:txBody>
      </p:sp>
      <p:sp>
        <p:nvSpPr>
          <p:cNvPr id="3" name="Zástupný obsah 2">
            <a:extLst>
              <a:ext uri="{FF2B5EF4-FFF2-40B4-BE49-F238E27FC236}">
                <a16:creationId xmlns:a16="http://schemas.microsoft.com/office/drawing/2014/main" id="{D3213EAD-8055-9955-5AF6-380C33D1DB75}"/>
              </a:ext>
            </a:extLst>
          </p:cNvPr>
          <p:cNvSpPr>
            <a:spLocks noGrp="1"/>
          </p:cNvSpPr>
          <p:nvPr>
            <p:ph idx="1"/>
          </p:nvPr>
        </p:nvSpPr>
        <p:spPr/>
        <p:txBody>
          <a:bodyPr>
            <a:normAutofit/>
          </a:bodyPr>
          <a:lstStyle/>
          <a:p>
            <a:pPr>
              <a:buFont typeface="Wingdings" panose="05000000000000000000" pitchFamily="2" charset="2"/>
              <a:buChar char="§"/>
            </a:pPr>
            <a:r>
              <a:rPr lang="cs-CZ" sz="2400" dirty="0"/>
              <a:t>Počet zařazených subjektů (po centrech a kohortách)</a:t>
            </a:r>
          </a:p>
          <a:p>
            <a:pPr>
              <a:buFont typeface="Wingdings" panose="05000000000000000000" pitchFamily="2" charset="2"/>
              <a:buChar char="§"/>
            </a:pPr>
            <a:r>
              <a:rPr lang="cs-CZ" sz="2400" dirty="0"/>
              <a:t>SAE, SADE</a:t>
            </a:r>
          </a:p>
          <a:p>
            <a:pPr lvl="1">
              <a:buFont typeface="Wingdings" panose="05000000000000000000" pitchFamily="2" charset="2"/>
              <a:buChar char="§"/>
            </a:pPr>
            <a:r>
              <a:rPr lang="cs-CZ" dirty="0"/>
              <a:t>Přehled SAE a SADE z (nejen těch bez souvislosti) v celé KZ</a:t>
            </a:r>
          </a:p>
          <a:p>
            <a:pPr lvl="1">
              <a:buFont typeface="Wingdings" panose="05000000000000000000" pitchFamily="2" charset="2"/>
              <a:buChar char="§"/>
            </a:pPr>
            <a:r>
              <a:rPr lang="cs-CZ" dirty="0"/>
              <a:t>Analýza trendů, včetně AE</a:t>
            </a:r>
          </a:p>
          <a:p>
            <a:pPr lvl="1">
              <a:buFont typeface="Wingdings" panose="05000000000000000000" pitchFamily="2" charset="2"/>
              <a:buChar char="§"/>
            </a:pPr>
            <a:r>
              <a:rPr lang="cs-CZ" dirty="0"/>
              <a:t>Informace o ADE, přehled</a:t>
            </a:r>
          </a:p>
          <a:p>
            <a:pPr>
              <a:buFont typeface="Wingdings" panose="05000000000000000000" pitchFamily="2" charset="2"/>
              <a:buChar char="§"/>
            </a:pPr>
            <a:r>
              <a:rPr lang="cs-CZ" sz="2400" dirty="0"/>
              <a:t>Informace k bezpečnosti a účinnosti v průběhu klinické zkoušky, jsou-li k dispozici</a:t>
            </a:r>
            <a:endParaRPr lang="en-GB" sz="2400" dirty="0"/>
          </a:p>
          <a:p>
            <a:pPr>
              <a:buFont typeface="Wingdings" panose="05000000000000000000" pitchFamily="2" charset="2"/>
              <a:buChar char="§"/>
            </a:pPr>
            <a:r>
              <a:rPr lang="cs-CZ" sz="2400" dirty="0"/>
              <a:t>Odchylky od CIP přehled</a:t>
            </a:r>
          </a:p>
          <a:p>
            <a:pPr>
              <a:buFont typeface="Wingdings" panose="05000000000000000000" pitchFamily="2" charset="2"/>
              <a:buChar char="§"/>
            </a:pPr>
            <a:endParaRPr lang="cs-CZ" sz="2400" dirty="0"/>
          </a:p>
          <a:p>
            <a:pPr>
              <a:buFont typeface="Wingdings" panose="05000000000000000000" pitchFamily="2" charset="2"/>
              <a:buChar char="§"/>
            </a:pPr>
            <a:r>
              <a:rPr lang="cs-CZ" sz="2400" dirty="0"/>
              <a:t>Roční zpráva vychází dle ISO 14155 z formuláře závěrečné zprávy</a:t>
            </a:r>
          </a:p>
          <a:p>
            <a:pPr marL="0" indent="0">
              <a:buNone/>
            </a:pPr>
            <a:endParaRPr lang="cs-CZ" sz="2400" dirty="0"/>
          </a:p>
        </p:txBody>
      </p:sp>
      <p:sp>
        <p:nvSpPr>
          <p:cNvPr id="4" name="Zástupný symbol pro datum 3">
            <a:extLst>
              <a:ext uri="{FF2B5EF4-FFF2-40B4-BE49-F238E27FC236}">
                <a16:creationId xmlns:a16="http://schemas.microsoft.com/office/drawing/2014/main" id="{45F08E20-E26A-5BA2-60DC-38C36991360C}"/>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a:extLst>
              <a:ext uri="{FF2B5EF4-FFF2-40B4-BE49-F238E27FC236}">
                <a16:creationId xmlns:a16="http://schemas.microsoft.com/office/drawing/2014/main" id="{391D7A7F-24DA-E68C-B4F4-2BDFCCBE9CBC}"/>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22689281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A8D2C-07B0-FE0C-6683-E7C65CBF37E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A0CCB4-B01B-3915-1394-BE4B9D8C3943}"/>
              </a:ext>
            </a:extLst>
          </p:cNvPr>
          <p:cNvSpPr>
            <a:spLocks noGrp="1"/>
          </p:cNvSpPr>
          <p:nvPr>
            <p:ph type="title"/>
          </p:nvPr>
        </p:nvSpPr>
        <p:spPr/>
        <p:txBody>
          <a:bodyPr/>
          <a:lstStyle/>
          <a:p>
            <a:r>
              <a:rPr lang="cs-CZ" dirty="0"/>
              <a:t>Roční zpráva – využitelnost pro EK</a:t>
            </a:r>
            <a:endParaRPr lang="en-GB" dirty="0"/>
          </a:p>
        </p:txBody>
      </p:sp>
      <p:sp>
        <p:nvSpPr>
          <p:cNvPr id="3" name="Zástupný obsah 2">
            <a:extLst>
              <a:ext uri="{FF2B5EF4-FFF2-40B4-BE49-F238E27FC236}">
                <a16:creationId xmlns:a16="http://schemas.microsoft.com/office/drawing/2014/main" id="{B59C0622-4876-5FD3-A1C9-D20352257D60}"/>
              </a:ext>
            </a:extLst>
          </p:cNvPr>
          <p:cNvSpPr>
            <a:spLocks noGrp="1"/>
          </p:cNvSpPr>
          <p:nvPr>
            <p:ph idx="1"/>
          </p:nvPr>
        </p:nvSpPr>
        <p:spPr/>
        <p:txBody>
          <a:bodyPr>
            <a:normAutofit/>
          </a:bodyPr>
          <a:lstStyle/>
          <a:p>
            <a:pPr marL="0" indent="0">
              <a:buNone/>
            </a:pPr>
            <a:r>
              <a:rPr lang="cs-CZ" sz="2400" dirty="0"/>
              <a:t>Je vhodným nástrojem dohledu a je možné si ji v rámci dohledu vyžádat</a:t>
            </a:r>
          </a:p>
          <a:p>
            <a:pPr marL="0" indent="0">
              <a:buNone/>
            </a:pPr>
            <a:endParaRPr lang="cs-CZ" sz="2000" dirty="0"/>
          </a:p>
          <a:p>
            <a:pPr marL="0" indent="0">
              <a:buNone/>
            </a:pPr>
            <a:r>
              <a:rPr lang="cs-CZ" sz="2400" dirty="0"/>
              <a:t>Neboť dle odst. 3 § 11 zákona 375/2022 </a:t>
            </a:r>
          </a:p>
          <a:p>
            <a:pPr marL="0" indent="0">
              <a:buNone/>
            </a:pPr>
            <a:r>
              <a:rPr lang="cs-CZ" sz="2400" dirty="0">
                <a:highlight>
                  <a:srgbClr val="FFFF00"/>
                </a:highlight>
              </a:rPr>
              <a:t>„</a:t>
            </a:r>
            <a:r>
              <a:rPr lang="cs-CZ" sz="2000" i="1" dirty="0">
                <a:highlight>
                  <a:srgbClr val="FFFF00"/>
                </a:highlight>
              </a:rPr>
              <a:t>EK vykonává dohled nad průběhem KZ nebo SFZ, ke které vydala souhlasné stanovisko, v intervalech přiměřených stupni rizika pro subjekty klinické zkoušky, nejméně však jednou za rok, a to v souladu s odst. 1 a s postupy stanovenými podle § 13 odst. 2“</a:t>
            </a:r>
          </a:p>
          <a:p>
            <a:pPr marL="0" indent="0">
              <a:buNone/>
            </a:pPr>
            <a:endParaRPr lang="cs-CZ" sz="2400" dirty="0"/>
          </a:p>
          <a:p>
            <a:pPr marL="0" indent="0">
              <a:buNone/>
            </a:pPr>
            <a:r>
              <a:rPr lang="cs-CZ" sz="2400" dirty="0"/>
              <a:t>Je povinností zadavatele roční zprávu vypracovat, nejde o „práci navíc“</a:t>
            </a:r>
          </a:p>
          <a:p>
            <a:pPr marL="0" indent="0">
              <a:buNone/>
            </a:pPr>
            <a:r>
              <a:rPr lang="cs-CZ" sz="2400" dirty="0"/>
              <a:t>Obsahuje i údaje o SAE, které se běžně nehlásí (dle zadavatele nesouvisející se ZP), analýzy trendů</a:t>
            </a:r>
          </a:p>
        </p:txBody>
      </p:sp>
      <p:sp>
        <p:nvSpPr>
          <p:cNvPr id="4" name="Zástupný symbol pro datum 3">
            <a:extLst>
              <a:ext uri="{FF2B5EF4-FFF2-40B4-BE49-F238E27FC236}">
                <a16:creationId xmlns:a16="http://schemas.microsoft.com/office/drawing/2014/main" id="{D32B2FCC-C80A-C159-0AE3-068EEE9DFE72}"/>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a:extLst>
              <a:ext uri="{FF2B5EF4-FFF2-40B4-BE49-F238E27FC236}">
                <a16:creationId xmlns:a16="http://schemas.microsoft.com/office/drawing/2014/main" id="{57ABCD4A-3110-7211-DE66-C7D810395BDC}"/>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344973824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91D4B6-E2E9-35D9-2925-B0D0FD7A309D}"/>
              </a:ext>
            </a:extLst>
          </p:cNvPr>
          <p:cNvSpPr>
            <a:spLocks noGrp="1"/>
          </p:cNvSpPr>
          <p:nvPr>
            <p:ph type="title"/>
          </p:nvPr>
        </p:nvSpPr>
        <p:spPr/>
        <p:txBody>
          <a:bodyPr/>
          <a:lstStyle/>
          <a:p>
            <a:r>
              <a:rPr lang="cs-CZ" dirty="0"/>
              <a:t>Jak zajistit informace k provádění dohledu …. zamyšlení</a:t>
            </a:r>
            <a:endParaRPr lang="en-GB" dirty="0"/>
          </a:p>
        </p:txBody>
      </p:sp>
      <p:sp>
        <p:nvSpPr>
          <p:cNvPr id="3" name="Zástupný obsah 2">
            <a:extLst>
              <a:ext uri="{FF2B5EF4-FFF2-40B4-BE49-F238E27FC236}">
                <a16:creationId xmlns:a16="http://schemas.microsoft.com/office/drawing/2014/main" id="{C4DB9F12-2AA5-F4E8-BF2B-360DADAFF6BA}"/>
              </a:ext>
            </a:extLst>
          </p:cNvPr>
          <p:cNvSpPr>
            <a:spLocks noGrp="1"/>
          </p:cNvSpPr>
          <p:nvPr>
            <p:ph idx="1"/>
          </p:nvPr>
        </p:nvSpPr>
        <p:spPr/>
        <p:txBody>
          <a:bodyPr/>
          <a:lstStyle/>
          <a:p>
            <a:r>
              <a:rPr lang="cs-CZ" dirty="0"/>
              <a:t> </a:t>
            </a:r>
            <a:r>
              <a:rPr lang="cs-CZ" sz="2400" dirty="0"/>
              <a:t>Hlášení je možno aktivně vyžádat v rámci provádění dohledu</a:t>
            </a:r>
          </a:p>
          <a:p>
            <a:r>
              <a:rPr lang="cs-CZ" sz="2400" dirty="0"/>
              <a:t> EK/poskytovatel má povinnost dohled provádět, a z toho lze dovodit, </a:t>
            </a:r>
          </a:p>
          <a:p>
            <a:pPr marL="0" indent="0">
              <a:buNone/>
            </a:pPr>
            <a:r>
              <a:rPr lang="cs-CZ" sz="2400" dirty="0"/>
              <a:t>     že potřebuje informace o průběhu …</a:t>
            </a:r>
          </a:p>
          <a:p>
            <a:r>
              <a:rPr lang="cs-CZ" sz="2400" dirty="0"/>
              <a:t> Budou-li vyžadovány informace ve standardním formátu (který je        </a:t>
            </a:r>
          </a:p>
          <a:p>
            <a:pPr marL="0" indent="0">
              <a:buNone/>
            </a:pPr>
            <a:r>
              <a:rPr lang="cs-CZ" sz="2400" dirty="0"/>
              <a:t>     požadován regulátorem), pro zadavatele to nebude „práce navíc“ </a:t>
            </a:r>
          </a:p>
          <a:p>
            <a:r>
              <a:rPr lang="cs-CZ" sz="2400" dirty="0"/>
              <a:t> Jako podmínky provádění KZ v daném centru, dát do smlouvy?</a:t>
            </a:r>
          </a:p>
          <a:p>
            <a:r>
              <a:rPr lang="cs-CZ" sz="2400" dirty="0"/>
              <a:t> Informovat v rámci formuláře schválení KZ (odkázat na ně) </a:t>
            </a:r>
          </a:p>
          <a:p>
            <a:pPr marL="0" indent="0">
              <a:buNone/>
            </a:pPr>
            <a:endParaRPr lang="en-GB" dirty="0"/>
          </a:p>
        </p:txBody>
      </p:sp>
      <p:sp>
        <p:nvSpPr>
          <p:cNvPr id="4" name="Zástupný symbol pro datum 3">
            <a:extLst>
              <a:ext uri="{FF2B5EF4-FFF2-40B4-BE49-F238E27FC236}">
                <a16:creationId xmlns:a16="http://schemas.microsoft.com/office/drawing/2014/main" id="{D13A307D-13D4-6F76-7A16-5CD773A315B8}"/>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text 4">
            <a:extLst>
              <a:ext uri="{FF2B5EF4-FFF2-40B4-BE49-F238E27FC236}">
                <a16:creationId xmlns:a16="http://schemas.microsoft.com/office/drawing/2014/main" id="{2792D6C2-298B-914B-06A8-6F007F1ED0BB}"/>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08766520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74FF1D-5415-7EA5-B85E-B9E48D4CF57B}"/>
              </a:ext>
            </a:extLst>
          </p:cNvPr>
          <p:cNvSpPr>
            <a:spLocks noGrp="1"/>
          </p:cNvSpPr>
          <p:nvPr>
            <p:ph type="title"/>
          </p:nvPr>
        </p:nvSpPr>
        <p:spPr/>
        <p:txBody>
          <a:bodyPr/>
          <a:lstStyle/>
          <a:p>
            <a:r>
              <a:rPr lang="cs-CZ" dirty="0"/>
              <a:t>Přehled všech povinných hlášení u KZ (která lze využít) </a:t>
            </a:r>
            <a:endParaRPr lang="en-GB" dirty="0"/>
          </a:p>
        </p:txBody>
      </p:sp>
      <p:sp>
        <p:nvSpPr>
          <p:cNvPr id="3" name="Zástupný obsah 2">
            <a:extLst>
              <a:ext uri="{FF2B5EF4-FFF2-40B4-BE49-F238E27FC236}">
                <a16:creationId xmlns:a16="http://schemas.microsoft.com/office/drawing/2014/main" id="{AE842429-DDD7-51A3-17F9-564DC47E4F4F}"/>
              </a:ext>
            </a:extLst>
          </p:cNvPr>
          <p:cNvSpPr>
            <a:spLocks noGrp="1"/>
          </p:cNvSpPr>
          <p:nvPr>
            <p:ph idx="1"/>
          </p:nvPr>
        </p:nvSpPr>
        <p:spPr/>
        <p:txBody>
          <a:bodyPr>
            <a:normAutofit/>
          </a:bodyPr>
          <a:lstStyle/>
          <a:p>
            <a:pPr>
              <a:buFont typeface="Wingdings" panose="05000000000000000000" pitchFamily="2" charset="2"/>
              <a:buChar char="§"/>
            </a:pPr>
            <a:r>
              <a:rPr lang="cs-CZ" sz="2400" dirty="0"/>
              <a:t>Zahájení klinické zkoušky (první podpis ICF pokud není stanoveno jinak)</a:t>
            </a:r>
          </a:p>
          <a:p>
            <a:pPr>
              <a:buFont typeface="Wingdings" panose="05000000000000000000" pitchFamily="2" charset="2"/>
              <a:buChar char="§"/>
            </a:pPr>
            <a:r>
              <a:rPr lang="cs-CZ" sz="2400" dirty="0"/>
              <a:t>Roční zpráva </a:t>
            </a:r>
            <a:r>
              <a:rPr lang="pl-PL" sz="2400" dirty="0"/>
              <a:t>(do konce ledna následujícího roku)</a:t>
            </a:r>
            <a:endParaRPr lang="cs-CZ" sz="2400" dirty="0"/>
          </a:p>
          <a:p>
            <a:pPr>
              <a:buFont typeface="Wingdings" panose="05000000000000000000" pitchFamily="2" charset="2"/>
              <a:buChar char="§"/>
            </a:pPr>
            <a:r>
              <a:rPr lang="cs-CZ" sz="2400" dirty="0"/>
              <a:t>Ukončení KZ v ČR i celé KZ (datum posledního zápisu v posledním CRF pokud není stanoveno jinak, do 15 dnů)</a:t>
            </a:r>
          </a:p>
          <a:p>
            <a:pPr>
              <a:buFont typeface="Wingdings" panose="05000000000000000000" pitchFamily="2" charset="2"/>
              <a:buChar char="§"/>
            </a:pPr>
            <a:r>
              <a:rPr lang="cs-CZ" sz="2400" dirty="0"/>
              <a:t>Závěrečná zpráva</a:t>
            </a:r>
            <a:r>
              <a:rPr lang="pl-PL" sz="2400" dirty="0"/>
              <a:t> (do jednoho roku od ukončení KZ)</a:t>
            </a:r>
          </a:p>
          <a:p>
            <a:pPr>
              <a:buFont typeface="Wingdings" panose="05000000000000000000" pitchFamily="2" charset="2"/>
              <a:buChar char="§"/>
            </a:pPr>
            <a:r>
              <a:rPr lang="cs-CZ" sz="2400" dirty="0"/>
              <a:t>Dočasné přerušení, Předčasné ukončení (do 15 dnů nebo 24hod)</a:t>
            </a:r>
          </a:p>
          <a:p>
            <a:pPr>
              <a:buFont typeface="Wingdings" panose="05000000000000000000" pitchFamily="2" charset="2"/>
              <a:buChar char="§"/>
            </a:pPr>
            <a:r>
              <a:rPr lang="cs-CZ" sz="2400" dirty="0"/>
              <a:t>Hlášení nových významných informací </a:t>
            </a:r>
          </a:p>
          <a:p>
            <a:pPr>
              <a:buFont typeface="Wingdings" panose="05000000000000000000" pitchFamily="2" charset="2"/>
              <a:buChar char="§"/>
            </a:pPr>
            <a:r>
              <a:rPr lang="cs-CZ" sz="2400" dirty="0"/>
              <a:t>SAE a SADE (závažné nepříznivé události) dle čl. 80 odst. 2 MDR a MDCG 2020-10</a:t>
            </a:r>
          </a:p>
          <a:p>
            <a:pPr marL="457200" lvl="1" indent="0">
              <a:buNone/>
            </a:pPr>
            <a:r>
              <a:rPr lang="cs-CZ" sz="2200" dirty="0"/>
              <a:t>Pozn. nežádoucí příhody u PMCF KZ a jiných KZ se ZP s CE značkou, které se používají </a:t>
            </a:r>
            <a:br>
              <a:rPr lang="cs-CZ" sz="2200" dirty="0"/>
            </a:br>
            <a:r>
              <a:rPr lang="cs-CZ" sz="2200" dirty="0"/>
              <a:t>v rámci určeného účelu se hlásí </a:t>
            </a:r>
            <a:r>
              <a:rPr lang="cs-CZ" sz="2200" dirty="0" err="1"/>
              <a:t>vigilanční</a:t>
            </a:r>
            <a:r>
              <a:rPr lang="cs-CZ" sz="2200" dirty="0"/>
              <a:t> cestou</a:t>
            </a:r>
          </a:p>
          <a:p>
            <a:pPr marL="0" indent="0">
              <a:buNone/>
            </a:pPr>
            <a:endParaRPr lang="cs-CZ" dirty="0"/>
          </a:p>
          <a:p>
            <a:endParaRPr lang="cs-CZ" dirty="0"/>
          </a:p>
          <a:p>
            <a:endParaRPr lang="en-GB" dirty="0"/>
          </a:p>
        </p:txBody>
      </p:sp>
      <p:sp>
        <p:nvSpPr>
          <p:cNvPr id="4" name="Zástupný symbol pro datum 3">
            <a:extLst>
              <a:ext uri="{FF2B5EF4-FFF2-40B4-BE49-F238E27FC236}">
                <a16:creationId xmlns:a16="http://schemas.microsoft.com/office/drawing/2014/main" id="{67936F8A-7F58-472B-255E-35DDE5D5EC2D}"/>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a:extLst>
              <a:ext uri="{FF2B5EF4-FFF2-40B4-BE49-F238E27FC236}">
                <a16:creationId xmlns:a16="http://schemas.microsoft.com/office/drawing/2014/main" id="{B4557E07-0317-2857-967A-85E52CF3EDF0}"/>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380918882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CE3A77-E23C-F5C9-D783-F277242644D6}"/>
              </a:ext>
            </a:extLst>
          </p:cNvPr>
          <p:cNvSpPr>
            <a:spLocks noGrp="1"/>
          </p:cNvSpPr>
          <p:nvPr>
            <p:ph type="title"/>
          </p:nvPr>
        </p:nvSpPr>
        <p:spPr>
          <a:xfrm>
            <a:off x="748336" y="1180092"/>
            <a:ext cx="10972800" cy="577420"/>
          </a:xfrm>
        </p:spPr>
        <p:txBody>
          <a:bodyPr>
            <a:normAutofit/>
          </a:bodyPr>
          <a:lstStyle/>
          <a:p>
            <a:r>
              <a:rPr lang="cs-CZ" dirty="0"/>
              <a:t>Hlášení ukončení v ČR, celé KZ, závěrečná zpráva, článek 77 MDR</a:t>
            </a:r>
            <a:endParaRPr lang="en-GB" dirty="0"/>
          </a:p>
        </p:txBody>
      </p:sp>
      <p:sp>
        <p:nvSpPr>
          <p:cNvPr id="3" name="Zástupný obsah 2">
            <a:extLst>
              <a:ext uri="{FF2B5EF4-FFF2-40B4-BE49-F238E27FC236}">
                <a16:creationId xmlns:a16="http://schemas.microsoft.com/office/drawing/2014/main" id="{2EF6A017-F35F-AB37-CCE4-B1F2E30748E6}"/>
              </a:ext>
            </a:extLst>
          </p:cNvPr>
          <p:cNvSpPr>
            <a:spLocks noGrp="1"/>
          </p:cNvSpPr>
          <p:nvPr>
            <p:ph idx="1"/>
          </p:nvPr>
        </p:nvSpPr>
        <p:spPr>
          <a:xfrm>
            <a:off x="805093" y="1670360"/>
            <a:ext cx="10728960" cy="4670026"/>
          </a:xfrm>
        </p:spPr>
        <p:txBody>
          <a:bodyPr>
            <a:normAutofit/>
          </a:bodyPr>
          <a:lstStyle/>
          <a:p>
            <a:pPr marL="0" indent="0">
              <a:buNone/>
            </a:pPr>
            <a:r>
              <a:rPr lang="cs-CZ" sz="2000" b="0" i="0" u="none" strike="noStrike" baseline="0" dirty="0">
                <a:solidFill>
                  <a:srgbClr val="000000"/>
                </a:solidFill>
              </a:rPr>
              <a:t>Odst. </a:t>
            </a:r>
            <a:r>
              <a:rPr lang="en-GB" sz="2000" b="0" i="0" u="none" strike="noStrike" baseline="0" dirty="0">
                <a:solidFill>
                  <a:srgbClr val="000000"/>
                </a:solidFill>
              </a:rPr>
              <a:t>2</a:t>
            </a:r>
            <a:r>
              <a:rPr lang="cs-CZ" sz="2000" b="0" i="0" u="none" strike="noStrike" baseline="0" dirty="0">
                <a:solidFill>
                  <a:srgbClr val="000000"/>
                </a:solidFill>
              </a:rPr>
              <a:t> </a:t>
            </a:r>
            <a:r>
              <a:rPr lang="en-GB" sz="2000" b="0" i="0" u="none" strike="noStrike" baseline="0" dirty="0">
                <a:solidFill>
                  <a:srgbClr val="000000"/>
                </a:solidFill>
              </a:rPr>
              <a:t>Za </a:t>
            </a:r>
            <a:r>
              <a:rPr lang="en-GB" sz="2000" b="0" i="0" u="none" strike="noStrike" baseline="0" dirty="0" err="1">
                <a:solidFill>
                  <a:srgbClr val="000000"/>
                </a:solidFill>
              </a:rPr>
              <a:t>konec</a:t>
            </a:r>
            <a:r>
              <a:rPr lang="en-GB" sz="2000" b="0" i="0" u="none" strike="noStrike" baseline="0" dirty="0">
                <a:solidFill>
                  <a:srgbClr val="000000"/>
                </a:solidFill>
              </a:rPr>
              <a:t> </a:t>
            </a:r>
            <a:r>
              <a:rPr lang="en-GB" sz="2000" b="0" i="0" u="none" strike="noStrike" baseline="0" dirty="0" err="1">
                <a:solidFill>
                  <a:srgbClr val="000000"/>
                </a:solidFill>
              </a:rPr>
              <a:t>klinické</a:t>
            </a:r>
            <a:r>
              <a:rPr lang="en-GB" sz="2000" b="0" i="0" u="none" strike="noStrike" baseline="0" dirty="0">
                <a:solidFill>
                  <a:srgbClr val="000000"/>
                </a:solidFill>
              </a:rPr>
              <a:t> </a:t>
            </a:r>
            <a:r>
              <a:rPr lang="en-GB" sz="2000" b="0" i="0" u="none" strike="noStrike" baseline="0" dirty="0" err="1">
                <a:solidFill>
                  <a:srgbClr val="000000"/>
                </a:solidFill>
              </a:rPr>
              <a:t>zkoušky</a:t>
            </a:r>
            <a:r>
              <a:rPr lang="en-GB" sz="2000" b="0" i="0" u="none" strike="noStrike" baseline="0" dirty="0">
                <a:solidFill>
                  <a:srgbClr val="000000"/>
                </a:solidFill>
              </a:rPr>
              <a:t> se </a:t>
            </a:r>
            <a:r>
              <a:rPr lang="en-GB" sz="2000" b="0" i="0" u="none" strike="noStrike" baseline="0" dirty="0" err="1">
                <a:solidFill>
                  <a:srgbClr val="000000"/>
                </a:solidFill>
              </a:rPr>
              <a:t>považuje</a:t>
            </a:r>
            <a:r>
              <a:rPr lang="en-GB" sz="2000" b="0" i="0" u="none" strike="noStrike" baseline="0" dirty="0">
                <a:solidFill>
                  <a:srgbClr val="000000"/>
                </a:solidFill>
              </a:rPr>
              <a:t> </a:t>
            </a:r>
            <a:r>
              <a:rPr lang="en-GB" sz="2000" b="0" i="0" u="none" strike="noStrike" baseline="0" dirty="0" err="1">
                <a:solidFill>
                  <a:srgbClr val="000000"/>
                </a:solidFill>
              </a:rPr>
              <a:t>poslední</a:t>
            </a:r>
            <a:r>
              <a:rPr lang="en-GB" sz="2000" b="0" i="0" u="none" strike="noStrike" baseline="0" dirty="0">
                <a:solidFill>
                  <a:srgbClr val="000000"/>
                </a:solidFill>
              </a:rPr>
              <a:t> </a:t>
            </a:r>
            <a:r>
              <a:rPr lang="en-GB" sz="2000" b="0" i="0" u="none" strike="noStrike" baseline="0" dirty="0" err="1">
                <a:solidFill>
                  <a:srgbClr val="000000"/>
                </a:solidFill>
              </a:rPr>
              <a:t>návštěva</a:t>
            </a:r>
            <a:r>
              <a:rPr lang="en-GB" sz="2000" b="0" i="0" u="none" strike="noStrike" baseline="0" dirty="0">
                <a:solidFill>
                  <a:srgbClr val="000000"/>
                </a:solidFill>
              </a:rPr>
              <a:t> </a:t>
            </a:r>
            <a:r>
              <a:rPr lang="en-GB" sz="2000" b="0" i="0" u="none" strike="noStrike" baseline="0" dirty="0" err="1">
                <a:solidFill>
                  <a:srgbClr val="000000"/>
                </a:solidFill>
              </a:rPr>
              <a:t>posledního</a:t>
            </a:r>
            <a:r>
              <a:rPr lang="en-GB" sz="2000" b="0" i="0" u="none" strike="noStrike" baseline="0" dirty="0">
                <a:solidFill>
                  <a:srgbClr val="000000"/>
                </a:solidFill>
              </a:rPr>
              <a:t> </a:t>
            </a:r>
            <a:r>
              <a:rPr lang="en-GB" sz="2000" b="0" i="0" u="none" strike="noStrike" baseline="0" dirty="0" err="1">
                <a:solidFill>
                  <a:srgbClr val="000000"/>
                </a:solidFill>
              </a:rPr>
              <a:t>subjektu</a:t>
            </a:r>
            <a:r>
              <a:rPr lang="en-GB" sz="2000" b="0" i="0" u="none" strike="noStrike" baseline="0" dirty="0">
                <a:solidFill>
                  <a:srgbClr val="000000"/>
                </a:solidFill>
              </a:rPr>
              <a:t>, </a:t>
            </a:r>
            <a:r>
              <a:rPr lang="en-GB" sz="2000" b="0" i="0" u="none" strike="noStrike" baseline="0" dirty="0" err="1">
                <a:solidFill>
                  <a:srgbClr val="000000"/>
                </a:solidFill>
              </a:rPr>
              <a:t>ledaže</a:t>
            </a:r>
            <a:r>
              <a:rPr lang="en-GB" sz="2000" b="0" i="0" u="none" strike="noStrike" baseline="0" dirty="0">
                <a:solidFill>
                  <a:srgbClr val="000000"/>
                </a:solidFill>
              </a:rPr>
              <a:t> je v </a:t>
            </a:r>
            <a:r>
              <a:rPr lang="en-GB" sz="2000" b="0" i="0" u="none" strike="noStrike" baseline="0" dirty="0" err="1">
                <a:solidFill>
                  <a:srgbClr val="000000"/>
                </a:solidFill>
              </a:rPr>
              <a:t>plánu</a:t>
            </a:r>
            <a:r>
              <a:rPr lang="en-GB" sz="2000" b="0" i="0" u="none" strike="noStrike" baseline="0" dirty="0">
                <a:solidFill>
                  <a:srgbClr val="000000"/>
                </a:solidFill>
              </a:rPr>
              <a:t> </a:t>
            </a:r>
            <a:r>
              <a:rPr lang="en-GB" sz="2000" b="0" i="0" u="none" strike="noStrike" baseline="0" dirty="0" err="1">
                <a:solidFill>
                  <a:srgbClr val="000000"/>
                </a:solidFill>
              </a:rPr>
              <a:t>klinické</a:t>
            </a:r>
            <a:r>
              <a:rPr lang="en-GB" sz="2000" b="0" i="0" u="none" strike="noStrike" baseline="0" dirty="0">
                <a:solidFill>
                  <a:srgbClr val="000000"/>
                </a:solidFill>
              </a:rPr>
              <a:t> </a:t>
            </a:r>
            <a:r>
              <a:rPr lang="en-GB" sz="2000" b="0" i="0" u="none" strike="noStrike" baseline="0" dirty="0" err="1">
                <a:solidFill>
                  <a:srgbClr val="000000"/>
                </a:solidFill>
              </a:rPr>
              <a:t>zkoušky</a:t>
            </a:r>
            <a:r>
              <a:rPr lang="en-GB" sz="2000" b="0" i="0" u="none" strike="noStrike" baseline="0" dirty="0">
                <a:solidFill>
                  <a:srgbClr val="000000"/>
                </a:solidFill>
              </a:rPr>
              <a:t> pro </a:t>
            </a:r>
            <a:r>
              <a:rPr lang="en-GB" sz="2000" b="0" i="0" u="none" strike="noStrike" baseline="0" dirty="0" err="1">
                <a:solidFill>
                  <a:srgbClr val="000000"/>
                </a:solidFill>
              </a:rPr>
              <a:t>konec</a:t>
            </a:r>
            <a:r>
              <a:rPr lang="en-GB" sz="2000" b="0" i="0" u="none" strike="noStrike" baseline="0" dirty="0">
                <a:solidFill>
                  <a:srgbClr val="000000"/>
                </a:solidFill>
              </a:rPr>
              <a:t> </a:t>
            </a:r>
            <a:r>
              <a:rPr lang="en-GB" sz="2000" b="0" i="0" u="none" strike="noStrike" baseline="0" dirty="0" err="1">
                <a:solidFill>
                  <a:srgbClr val="000000"/>
                </a:solidFill>
              </a:rPr>
              <a:t>klinické</a:t>
            </a:r>
            <a:r>
              <a:rPr lang="en-GB" sz="2000" b="0" i="0" u="none" strike="noStrike" baseline="0" dirty="0">
                <a:solidFill>
                  <a:srgbClr val="000000"/>
                </a:solidFill>
              </a:rPr>
              <a:t> </a:t>
            </a:r>
            <a:r>
              <a:rPr lang="en-GB" sz="2000" b="0" i="0" u="none" strike="noStrike" baseline="0" dirty="0" err="1">
                <a:solidFill>
                  <a:srgbClr val="000000"/>
                </a:solidFill>
              </a:rPr>
              <a:t>zkoušky</a:t>
            </a:r>
            <a:r>
              <a:rPr lang="en-GB" sz="2000" b="0" i="0" u="none" strike="noStrike" baseline="0" dirty="0">
                <a:solidFill>
                  <a:srgbClr val="000000"/>
                </a:solidFill>
              </a:rPr>
              <a:t> </a:t>
            </a:r>
            <a:r>
              <a:rPr lang="en-GB" sz="2000" b="0" i="0" u="none" strike="noStrike" baseline="0" dirty="0" err="1">
                <a:solidFill>
                  <a:srgbClr val="000000"/>
                </a:solidFill>
              </a:rPr>
              <a:t>stanoven</a:t>
            </a:r>
            <a:r>
              <a:rPr lang="en-GB" sz="2000" b="0" i="0" u="none" strike="noStrike" baseline="0" dirty="0">
                <a:solidFill>
                  <a:srgbClr val="000000"/>
                </a:solidFill>
              </a:rPr>
              <a:t> </a:t>
            </a:r>
            <a:r>
              <a:rPr lang="en-GB" sz="2000" b="0" i="0" u="none" strike="noStrike" baseline="0" dirty="0" err="1">
                <a:solidFill>
                  <a:srgbClr val="000000"/>
                </a:solidFill>
              </a:rPr>
              <a:t>jiný</a:t>
            </a:r>
            <a:r>
              <a:rPr lang="en-GB" sz="2000" b="0" i="0" u="none" strike="noStrike" baseline="0" dirty="0">
                <a:solidFill>
                  <a:srgbClr val="000000"/>
                </a:solidFill>
              </a:rPr>
              <a:t> </a:t>
            </a:r>
            <a:r>
              <a:rPr lang="en-GB" sz="2000" b="0" i="0" u="none" strike="noStrike" baseline="0" dirty="0" err="1">
                <a:solidFill>
                  <a:srgbClr val="000000"/>
                </a:solidFill>
              </a:rPr>
              <a:t>termín</a:t>
            </a:r>
            <a:r>
              <a:rPr lang="en-GB" sz="2000" b="0" i="0" u="none" strike="noStrike" baseline="0" dirty="0">
                <a:solidFill>
                  <a:srgbClr val="000000"/>
                </a:solidFill>
              </a:rPr>
              <a:t>. </a:t>
            </a:r>
            <a:endParaRPr lang="cs-CZ" sz="2000" b="0" i="0" u="none" strike="noStrike" baseline="0" dirty="0">
              <a:solidFill>
                <a:srgbClr val="000000"/>
              </a:solidFill>
            </a:endParaRPr>
          </a:p>
          <a:p>
            <a:pPr marL="0" indent="0">
              <a:buNone/>
            </a:pPr>
            <a:endParaRPr lang="cs-CZ" sz="1050" b="0" i="0" u="none" strike="noStrike" baseline="0" dirty="0">
              <a:solidFill>
                <a:srgbClr val="000000"/>
              </a:solidFill>
            </a:endParaRPr>
          </a:p>
          <a:p>
            <a:pPr marL="0" indent="0">
              <a:buNone/>
            </a:pPr>
            <a:r>
              <a:rPr lang="cs-CZ" sz="2000" b="0" i="0" u="none" strike="noStrike" baseline="0" dirty="0">
                <a:solidFill>
                  <a:srgbClr val="000000"/>
                </a:solidFill>
              </a:rPr>
              <a:t>Odst. </a:t>
            </a:r>
            <a:r>
              <a:rPr lang="en-GB" sz="2000" b="0" i="0" u="none" strike="noStrike" baseline="0" dirty="0">
                <a:solidFill>
                  <a:srgbClr val="000000"/>
                </a:solidFill>
              </a:rPr>
              <a:t>3</a:t>
            </a:r>
            <a:r>
              <a:rPr lang="cs-CZ" sz="2000" b="0" i="0" u="none" strike="noStrike" baseline="0" dirty="0">
                <a:solidFill>
                  <a:srgbClr val="000000"/>
                </a:solidFill>
              </a:rPr>
              <a:t> </a:t>
            </a:r>
            <a:r>
              <a:rPr lang="en-GB" sz="2000" b="0" i="0" u="none" strike="noStrike" baseline="0" dirty="0" err="1">
                <a:solidFill>
                  <a:srgbClr val="000000"/>
                </a:solidFill>
              </a:rPr>
              <a:t>Zadavatel</a:t>
            </a:r>
            <a:r>
              <a:rPr lang="en-GB" sz="2000" b="0" i="0" u="none" strike="noStrike" baseline="0" dirty="0">
                <a:solidFill>
                  <a:srgbClr val="000000"/>
                </a:solidFill>
              </a:rPr>
              <a:t> </a:t>
            </a:r>
            <a:r>
              <a:rPr lang="en-GB" sz="2000" b="1" i="0" u="none" strike="noStrike" baseline="0" dirty="0" err="1">
                <a:solidFill>
                  <a:srgbClr val="000000"/>
                </a:solidFill>
              </a:rPr>
              <a:t>oznámí</a:t>
            </a:r>
            <a:r>
              <a:rPr lang="en-GB" sz="2000" b="1" i="0" u="none" strike="noStrike" baseline="0" dirty="0">
                <a:solidFill>
                  <a:srgbClr val="000000"/>
                </a:solidFill>
              </a:rPr>
              <a:t> </a:t>
            </a:r>
            <a:r>
              <a:rPr lang="en-GB" sz="2000" b="1" i="0" u="none" strike="noStrike" baseline="0" dirty="0" err="1">
                <a:solidFill>
                  <a:srgbClr val="000000"/>
                </a:solidFill>
              </a:rPr>
              <a:t>každému</a:t>
            </a:r>
            <a:r>
              <a:rPr lang="en-GB" sz="2000" b="1" i="0" u="none" strike="noStrike" baseline="0" dirty="0">
                <a:solidFill>
                  <a:srgbClr val="000000"/>
                </a:solidFill>
              </a:rPr>
              <a:t> </a:t>
            </a:r>
            <a:r>
              <a:rPr lang="en-GB" sz="2000" b="1" i="0" u="none" strike="noStrike" baseline="0" dirty="0" err="1">
                <a:solidFill>
                  <a:srgbClr val="000000"/>
                </a:solidFill>
              </a:rPr>
              <a:t>členskému</a:t>
            </a:r>
            <a:r>
              <a:rPr lang="en-GB" sz="2000" b="1" i="0" u="none" strike="noStrike" baseline="0" dirty="0">
                <a:solidFill>
                  <a:srgbClr val="000000"/>
                </a:solidFill>
              </a:rPr>
              <a:t> </a:t>
            </a:r>
            <a:r>
              <a:rPr lang="en-GB" sz="2000" b="1" i="0" u="none" strike="noStrike" baseline="0" dirty="0" err="1">
                <a:solidFill>
                  <a:srgbClr val="000000"/>
                </a:solidFill>
              </a:rPr>
              <a:t>státu</a:t>
            </a:r>
            <a:r>
              <a:rPr lang="en-GB" sz="2000" b="1" i="0" u="none" strike="noStrike" baseline="0" dirty="0">
                <a:solidFill>
                  <a:srgbClr val="000000"/>
                </a:solidFill>
              </a:rPr>
              <a:t>, v </a:t>
            </a:r>
            <a:r>
              <a:rPr lang="en-GB" sz="2000" b="1" i="0" u="none" strike="noStrike" baseline="0" dirty="0" err="1">
                <a:solidFill>
                  <a:srgbClr val="000000"/>
                </a:solidFill>
              </a:rPr>
              <a:t>němž</a:t>
            </a:r>
            <a:r>
              <a:rPr lang="en-GB" sz="2000" b="1" i="0" u="none" strike="noStrike" baseline="0" dirty="0">
                <a:solidFill>
                  <a:srgbClr val="000000"/>
                </a:solidFill>
              </a:rPr>
              <a:t> </a:t>
            </a:r>
            <a:r>
              <a:rPr lang="en-GB" sz="2000" b="1" i="0" u="none" strike="noStrike" baseline="0" dirty="0" err="1">
                <a:solidFill>
                  <a:srgbClr val="000000"/>
                </a:solidFill>
              </a:rPr>
              <a:t>byla</a:t>
            </a:r>
            <a:r>
              <a:rPr lang="en-GB" sz="2000" b="1" i="0" u="none" strike="noStrike" baseline="0" dirty="0">
                <a:solidFill>
                  <a:srgbClr val="000000"/>
                </a:solidFill>
              </a:rPr>
              <a:t> </a:t>
            </a:r>
            <a:r>
              <a:rPr lang="en-GB" sz="2000" b="1" i="0" u="none" strike="noStrike" baseline="0" dirty="0" err="1">
                <a:solidFill>
                  <a:srgbClr val="000000"/>
                </a:solidFill>
              </a:rPr>
              <a:t>klinická</a:t>
            </a:r>
            <a:r>
              <a:rPr lang="en-GB" sz="2000" b="1" i="0" u="none" strike="noStrike" baseline="0" dirty="0">
                <a:solidFill>
                  <a:srgbClr val="000000"/>
                </a:solidFill>
              </a:rPr>
              <a:t> </a:t>
            </a:r>
            <a:r>
              <a:rPr lang="en-GB" sz="2000" b="1" i="0" u="none" strike="noStrike" baseline="0" dirty="0" err="1">
                <a:solidFill>
                  <a:srgbClr val="000000"/>
                </a:solidFill>
              </a:rPr>
              <a:t>zkouška</a:t>
            </a:r>
            <a:r>
              <a:rPr lang="en-GB" sz="2000" b="1" i="0" u="none" strike="noStrike" baseline="0" dirty="0">
                <a:solidFill>
                  <a:srgbClr val="000000"/>
                </a:solidFill>
              </a:rPr>
              <a:t> </a:t>
            </a:r>
            <a:r>
              <a:rPr lang="en-GB" sz="2000" b="1" i="0" u="none" strike="noStrike" baseline="0" dirty="0" err="1">
                <a:solidFill>
                  <a:srgbClr val="000000"/>
                </a:solidFill>
              </a:rPr>
              <a:t>prováděna</a:t>
            </a:r>
            <a:r>
              <a:rPr lang="en-GB" sz="2000" b="1" i="0" u="none" strike="noStrike" baseline="0" dirty="0">
                <a:solidFill>
                  <a:srgbClr val="000000"/>
                </a:solidFill>
              </a:rPr>
              <a:t>, </a:t>
            </a:r>
            <a:r>
              <a:rPr lang="en-GB" sz="2000" b="1" i="0" u="none" strike="noStrike" baseline="0" dirty="0" err="1">
                <a:solidFill>
                  <a:srgbClr val="000000"/>
                </a:solidFill>
              </a:rPr>
              <a:t>ukončení</a:t>
            </a:r>
            <a:r>
              <a:rPr lang="en-GB" sz="2000" b="1" i="0" u="none" strike="noStrike" baseline="0" dirty="0">
                <a:solidFill>
                  <a:srgbClr val="000000"/>
                </a:solidFill>
              </a:rPr>
              <a:t> </a:t>
            </a:r>
            <a:r>
              <a:rPr lang="en-GB" sz="2000" b="1" i="0" u="none" strike="noStrike" baseline="0" dirty="0" err="1">
                <a:solidFill>
                  <a:srgbClr val="000000"/>
                </a:solidFill>
              </a:rPr>
              <a:t>uvedené</a:t>
            </a:r>
            <a:r>
              <a:rPr lang="en-GB" sz="2000" b="1" i="0" u="none" strike="noStrike" baseline="0" dirty="0">
                <a:solidFill>
                  <a:srgbClr val="000000"/>
                </a:solidFill>
              </a:rPr>
              <a:t> </a:t>
            </a:r>
            <a:r>
              <a:rPr lang="en-GB" sz="2000" b="1" i="0" u="none" strike="noStrike" baseline="0" dirty="0" err="1">
                <a:solidFill>
                  <a:srgbClr val="000000"/>
                </a:solidFill>
              </a:rPr>
              <a:t>klinické</a:t>
            </a:r>
            <a:r>
              <a:rPr lang="en-GB" sz="2000" b="1" i="0" u="none" strike="noStrike" baseline="0" dirty="0">
                <a:solidFill>
                  <a:srgbClr val="000000"/>
                </a:solidFill>
              </a:rPr>
              <a:t> </a:t>
            </a:r>
            <a:r>
              <a:rPr lang="en-GB" sz="2000" b="1" i="0" u="none" strike="noStrike" baseline="0" dirty="0" err="1">
                <a:solidFill>
                  <a:srgbClr val="000000"/>
                </a:solidFill>
              </a:rPr>
              <a:t>zkoušky</a:t>
            </a:r>
            <a:r>
              <a:rPr lang="en-GB" sz="2000" b="1" i="0" u="none" strike="noStrike" baseline="0" dirty="0">
                <a:solidFill>
                  <a:srgbClr val="000000"/>
                </a:solidFill>
              </a:rPr>
              <a:t> v </a:t>
            </a:r>
            <a:r>
              <a:rPr lang="en-GB" sz="2000" b="1" i="0" u="none" strike="noStrike" baseline="0" dirty="0" err="1">
                <a:solidFill>
                  <a:srgbClr val="000000"/>
                </a:solidFill>
              </a:rPr>
              <a:t>daném</a:t>
            </a:r>
            <a:r>
              <a:rPr lang="en-GB" sz="2000" b="1" i="0" u="none" strike="noStrike" baseline="0" dirty="0">
                <a:solidFill>
                  <a:srgbClr val="000000"/>
                </a:solidFill>
              </a:rPr>
              <a:t> </a:t>
            </a:r>
            <a:r>
              <a:rPr lang="en-GB" sz="2000" b="1" i="0" u="none" strike="noStrike" baseline="0" dirty="0" err="1">
                <a:solidFill>
                  <a:srgbClr val="000000"/>
                </a:solidFill>
              </a:rPr>
              <a:t>členském</a:t>
            </a:r>
            <a:r>
              <a:rPr lang="en-GB" sz="2000" b="1" i="0" u="none" strike="noStrike" baseline="0" dirty="0">
                <a:solidFill>
                  <a:srgbClr val="000000"/>
                </a:solidFill>
              </a:rPr>
              <a:t> </a:t>
            </a:r>
            <a:r>
              <a:rPr lang="en-GB" sz="2000" b="1" i="0" u="none" strike="noStrike" baseline="0" dirty="0" err="1">
                <a:solidFill>
                  <a:srgbClr val="000000"/>
                </a:solidFill>
              </a:rPr>
              <a:t>státu</a:t>
            </a:r>
            <a:r>
              <a:rPr lang="en-GB" sz="2000" b="1" i="0" u="none" strike="noStrike" baseline="0" dirty="0">
                <a:solidFill>
                  <a:srgbClr val="000000"/>
                </a:solidFill>
              </a:rPr>
              <a:t>. Toto </a:t>
            </a:r>
            <a:r>
              <a:rPr lang="en-GB" sz="2000" b="1" i="0" u="none" strike="noStrike" baseline="0" dirty="0" err="1">
                <a:solidFill>
                  <a:srgbClr val="000000"/>
                </a:solidFill>
              </a:rPr>
              <a:t>oznámení</a:t>
            </a:r>
            <a:r>
              <a:rPr lang="en-GB" sz="2000" b="1" i="0" u="none" strike="noStrike" baseline="0" dirty="0">
                <a:solidFill>
                  <a:srgbClr val="000000"/>
                </a:solidFill>
              </a:rPr>
              <a:t> se </a:t>
            </a:r>
            <a:r>
              <a:rPr lang="en-GB" sz="2000" b="1" i="0" u="none" strike="noStrike" baseline="0" dirty="0" err="1">
                <a:solidFill>
                  <a:srgbClr val="000000"/>
                </a:solidFill>
              </a:rPr>
              <a:t>provede</a:t>
            </a:r>
            <a:r>
              <a:rPr lang="en-GB" sz="2000" b="1" i="0" u="none" strike="noStrike" baseline="0" dirty="0">
                <a:solidFill>
                  <a:srgbClr val="000000"/>
                </a:solidFill>
              </a:rPr>
              <a:t> do 15 </a:t>
            </a:r>
            <a:r>
              <a:rPr lang="en-GB" sz="2000" b="1" i="0" u="none" strike="noStrike" baseline="0" dirty="0" err="1">
                <a:solidFill>
                  <a:srgbClr val="000000"/>
                </a:solidFill>
              </a:rPr>
              <a:t>dnů</a:t>
            </a:r>
            <a:r>
              <a:rPr lang="en-GB" sz="2000" b="1" i="0" u="none" strike="noStrike" baseline="0" dirty="0">
                <a:solidFill>
                  <a:srgbClr val="000000"/>
                </a:solidFill>
              </a:rPr>
              <a:t> od </a:t>
            </a:r>
            <a:r>
              <a:rPr lang="en-GB" sz="2000" b="1" i="0" u="none" strike="noStrike" baseline="0" dirty="0" err="1">
                <a:solidFill>
                  <a:srgbClr val="000000"/>
                </a:solidFill>
              </a:rPr>
              <a:t>ukončení</a:t>
            </a:r>
            <a:r>
              <a:rPr lang="en-GB" sz="2000" b="1" i="0" u="none" strike="noStrike" baseline="0" dirty="0">
                <a:solidFill>
                  <a:srgbClr val="000000"/>
                </a:solidFill>
              </a:rPr>
              <a:t> </a:t>
            </a:r>
            <a:r>
              <a:rPr lang="en-GB" sz="2000" b="1" i="0" u="none" strike="noStrike" baseline="0" dirty="0" err="1">
                <a:solidFill>
                  <a:srgbClr val="000000"/>
                </a:solidFill>
              </a:rPr>
              <a:t>klinické</a:t>
            </a:r>
            <a:r>
              <a:rPr lang="en-GB" sz="2000" b="1" i="0" u="none" strike="noStrike" baseline="0" dirty="0">
                <a:solidFill>
                  <a:srgbClr val="000000"/>
                </a:solidFill>
              </a:rPr>
              <a:t> </a:t>
            </a:r>
            <a:r>
              <a:rPr lang="en-GB" sz="2000" b="1" i="0" u="none" strike="noStrike" baseline="0" dirty="0" err="1">
                <a:solidFill>
                  <a:srgbClr val="000000"/>
                </a:solidFill>
              </a:rPr>
              <a:t>zkoušky</a:t>
            </a:r>
            <a:r>
              <a:rPr lang="en-GB" sz="2000" b="0" i="0" u="none" strike="noStrike" baseline="0" dirty="0">
                <a:solidFill>
                  <a:srgbClr val="000000"/>
                </a:solidFill>
              </a:rPr>
              <a:t>, </a:t>
            </a:r>
            <a:r>
              <a:rPr lang="en-GB" sz="2000" b="0" i="0" u="none" strike="noStrike" baseline="0" dirty="0" err="1">
                <a:solidFill>
                  <a:srgbClr val="000000"/>
                </a:solidFill>
              </a:rPr>
              <a:t>která</a:t>
            </a:r>
            <a:r>
              <a:rPr lang="en-GB" sz="2000" b="0" i="0" u="none" strike="noStrike" baseline="0" dirty="0">
                <a:solidFill>
                  <a:srgbClr val="000000"/>
                </a:solidFill>
              </a:rPr>
              <a:t> se </a:t>
            </a:r>
            <a:r>
              <a:rPr lang="en-GB" sz="2000" b="0" i="0" u="none" strike="noStrike" baseline="0" dirty="0" err="1">
                <a:solidFill>
                  <a:srgbClr val="000000"/>
                </a:solidFill>
              </a:rPr>
              <a:t>týká</a:t>
            </a:r>
            <a:r>
              <a:rPr lang="en-GB" sz="2000" b="0" i="0" u="none" strike="noStrike" baseline="0" dirty="0">
                <a:solidFill>
                  <a:srgbClr val="000000"/>
                </a:solidFill>
              </a:rPr>
              <a:t> </a:t>
            </a:r>
            <a:r>
              <a:rPr lang="en-GB" sz="2000" b="0" i="0" u="none" strike="noStrike" baseline="0" dirty="0" err="1">
                <a:solidFill>
                  <a:srgbClr val="000000"/>
                </a:solidFill>
              </a:rPr>
              <a:t>daného</a:t>
            </a:r>
            <a:r>
              <a:rPr lang="en-GB" sz="2000" b="0" i="0" u="none" strike="noStrike" baseline="0" dirty="0">
                <a:solidFill>
                  <a:srgbClr val="000000"/>
                </a:solidFill>
              </a:rPr>
              <a:t> </a:t>
            </a:r>
            <a:r>
              <a:rPr lang="en-GB" sz="2000" b="0" i="0" u="none" strike="noStrike" baseline="0" dirty="0" err="1">
                <a:solidFill>
                  <a:srgbClr val="000000"/>
                </a:solidFill>
              </a:rPr>
              <a:t>členského</a:t>
            </a:r>
            <a:r>
              <a:rPr lang="en-GB" sz="2000" b="0" i="0" u="none" strike="noStrike" baseline="0" dirty="0">
                <a:solidFill>
                  <a:srgbClr val="000000"/>
                </a:solidFill>
              </a:rPr>
              <a:t> </a:t>
            </a:r>
            <a:r>
              <a:rPr lang="en-GB" sz="2000" b="0" i="0" u="none" strike="noStrike" baseline="0" dirty="0" err="1">
                <a:solidFill>
                  <a:srgbClr val="000000"/>
                </a:solidFill>
              </a:rPr>
              <a:t>státu</a:t>
            </a:r>
            <a:r>
              <a:rPr lang="en-GB" sz="2000" b="0" i="0" u="none" strike="noStrike" baseline="0" dirty="0">
                <a:solidFill>
                  <a:srgbClr val="000000"/>
                </a:solidFill>
              </a:rPr>
              <a:t>. </a:t>
            </a:r>
            <a:endParaRPr lang="cs-CZ" sz="2000" b="0" i="0" u="none" strike="noStrike" baseline="0" dirty="0">
              <a:solidFill>
                <a:srgbClr val="000000"/>
              </a:solidFill>
            </a:endParaRPr>
          </a:p>
          <a:p>
            <a:pPr marL="0" indent="0">
              <a:buNone/>
            </a:pPr>
            <a:endParaRPr lang="cs-CZ" sz="1000" b="0" i="0" u="none" strike="noStrike" baseline="0" dirty="0">
              <a:solidFill>
                <a:srgbClr val="000000"/>
              </a:solidFill>
            </a:endParaRPr>
          </a:p>
          <a:p>
            <a:pPr marL="0" indent="0">
              <a:buNone/>
            </a:pPr>
            <a:r>
              <a:rPr lang="cs-CZ" sz="2000" b="0" i="0" u="none" strike="noStrike" baseline="0" dirty="0">
                <a:solidFill>
                  <a:srgbClr val="000000"/>
                </a:solidFill>
              </a:rPr>
              <a:t>Odst. </a:t>
            </a:r>
            <a:r>
              <a:rPr lang="en-GB" sz="2000" b="0" i="0" u="none" strike="noStrike" baseline="0" dirty="0">
                <a:solidFill>
                  <a:srgbClr val="000000"/>
                </a:solidFill>
              </a:rPr>
              <a:t>4</a:t>
            </a:r>
            <a:r>
              <a:rPr lang="cs-CZ" sz="2000" b="0" i="0" u="none" strike="noStrike" baseline="0" dirty="0">
                <a:solidFill>
                  <a:srgbClr val="000000"/>
                </a:solidFill>
              </a:rPr>
              <a:t> </a:t>
            </a:r>
            <a:r>
              <a:rPr lang="en-GB" sz="2000" b="0" i="0" u="none" strike="noStrike" baseline="0" dirty="0" err="1">
                <a:solidFill>
                  <a:srgbClr val="000000"/>
                </a:solidFill>
              </a:rPr>
              <a:t>Jestliže</a:t>
            </a:r>
            <a:r>
              <a:rPr lang="en-GB" sz="2000" b="0" i="0" u="none" strike="noStrike" baseline="0" dirty="0">
                <a:solidFill>
                  <a:srgbClr val="000000"/>
                </a:solidFill>
              </a:rPr>
              <a:t> je </a:t>
            </a:r>
            <a:r>
              <a:rPr lang="en-GB" sz="2000" b="0" i="0" u="none" strike="noStrike" baseline="0" dirty="0" err="1">
                <a:solidFill>
                  <a:srgbClr val="000000"/>
                </a:solidFill>
              </a:rPr>
              <a:t>zkouška</a:t>
            </a:r>
            <a:r>
              <a:rPr lang="en-GB" sz="2000" b="0" i="0" u="none" strike="noStrike" baseline="0" dirty="0">
                <a:solidFill>
                  <a:srgbClr val="000000"/>
                </a:solidFill>
              </a:rPr>
              <a:t> </a:t>
            </a:r>
            <a:r>
              <a:rPr lang="en-GB" sz="2000" b="0" i="0" u="none" strike="noStrike" baseline="0" dirty="0" err="1">
                <a:solidFill>
                  <a:srgbClr val="000000"/>
                </a:solidFill>
              </a:rPr>
              <a:t>prováděna</a:t>
            </a:r>
            <a:r>
              <a:rPr lang="en-GB" sz="2000" b="0" i="0" u="none" strike="noStrike" baseline="0" dirty="0">
                <a:solidFill>
                  <a:srgbClr val="000000"/>
                </a:solidFill>
              </a:rPr>
              <a:t> </a:t>
            </a:r>
            <a:r>
              <a:rPr lang="en-GB" sz="2000" b="0" i="0" u="none" strike="noStrike" baseline="0" dirty="0" err="1">
                <a:solidFill>
                  <a:srgbClr val="000000"/>
                </a:solidFill>
              </a:rPr>
              <a:t>ve</a:t>
            </a:r>
            <a:r>
              <a:rPr lang="en-GB" sz="2000" b="0" i="0" u="none" strike="noStrike" baseline="0" dirty="0">
                <a:solidFill>
                  <a:srgbClr val="000000"/>
                </a:solidFill>
              </a:rPr>
              <a:t> </a:t>
            </a:r>
            <a:r>
              <a:rPr lang="en-GB" sz="2000" b="0" i="0" u="none" strike="noStrike" baseline="0" dirty="0" err="1">
                <a:solidFill>
                  <a:srgbClr val="000000"/>
                </a:solidFill>
              </a:rPr>
              <a:t>více</a:t>
            </a:r>
            <a:r>
              <a:rPr lang="en-GB" sz="2000" b="0" i="0" u="none" strike="noStrike" baseline="0" dirty="0">
                <a:solidFill>
                  <a:srgbClr val="000000"/>
                </a:solidFill>
              </a:rPr>
              <a:t> </a:t>
            </a:r>
            <a:r>
              <a:rPr lang="en-GB" sz="2000" b="0" i="0" u="none" strike="noStrike" baseline="0" dirty="0" err="1">
                <a:solidFill>
                  <a:srgbClr val="000000"/>
                </a:solidFill>
              </a:rPr>
              <a:t>než</a:t>
            </a:r>
            <a:r>
              <a:rPr lang="en-GB" sz="2000" b="0" i="0" u="none" strike="noStrike" baseline="0" dirty="0">
                <a:solidFill>
                  <a:srgbClr val="000000"/>
                </a:solidFill>
              </a:rPr>
              <a:t> </a:t>
            </a:r>
            <a:r>
              <a:rPr lang="en-GB" sz="2000" b="0" i="0" u="none" strike="noStrike" baseline="0" dirty="0" err="1">
                <a:solidFill>
                  <a:srgbClr val="000000"/>
                </a:solidFill>
              </a:rPr>
              <a:t>jednom</a:t>
            </a:r>
            <a:r>
              <a:rPr lang="en-GB" sz="2000" b="0" i="0" u="none" strike="noStrike" baseline="0" dirty="0">
                <a:solidFill>
                  <a:srgbClr val="000000"/>
                </a:solidFill>
              </a:rPr>
              <a:t> </a:t>
            </a:r>
            <a:r>
              <a:rPr lang="en-GB" sz="2000" b="0" i="0" u="none" strike="noStrike" baseline="0" dirty="0" err="1">
                <a:solidFill>
                  <a:srgbClr val="000000"/>
                </a:solidFill>
              </a:rPr>
              <a:t>členském</a:t>
            </a:r>
            <a:r>
              <a:rPr lang="en-GB" sz="2000" b="0" i="0" u="none" strike="noStrike" baseline="0" dirty="0">
                <a:solidFill>
                  <a:srgbClr val="000000"/>
                </a:solidFill>
              </a:rPr>
              <a:t> </a:t>
            </a:r>
            <a:r>
              <a:rPr lang="en-GB" sz="2000" b="0" i="0" u="none" strike="noStrike" baseline="0" dirty="0" err="1">
                <a:solidFill>
                  <a:srgbClr val="000000"/>
                </a:solidFill>
              </a:rPr>
              <a:t>státě</a:t>
            </a:r>
            <a:r>
              <a:rPr lang="en-GB" sz="2000" b="0" i="0" u="none" strike="noStrike" baseline="0" dirty="0">
                <a:solidFill>
                  <a:srgbClr val="000000"/>
                </a:solidFill>
              </a:rPr>
              <a:t>, </a:t>
            </a:r>
            <a:r>
              <a:rPr lang="en-GB" sz="2000" b="1" i="0" u="none" strike="noStrike" baseline="0" dirty="0" err="1">
                <a:solidFill>
                  <a:srgbClr val="000000"/>
                </a:solidFill>
              </a:rPr>
              <a:t>oznámí</a:t>
            </a:r>
            <a:r>
              <a:rPr lang="en-GB" sz="2000" b="1" i="0" u="none" strike="noStrike" baseline="0" dirty="0">
                <a:solidFill>
                  <a:srgbClr val="000000"/>
                </a:solidFill>
              </a:rPr>
              <a:t> </a:t>
            </a:r>
            <a:r>
              <a:rPr lang="en-GB" sz="2000" b="1" i="0" u="none" strike="noStrike" baseline="0" dirty="0" err="1">
                <a:solidFill>
                  <a:srgbClr val="000000"/>
                </a:solidFill>
              </a:rPr>
              <a:t>zadavatel</a:t>
            </a:r>
            <a:r>
              <a:rPr lang="en-GB" sz="2000" b="1" i="0" u="none" strike="noStrike" baseline="0" dirty="0">
                <a:solidFill>
                  <a:srgbClr val="000000"/>
                </a:solidFill>
              </a:rPr>
              <a:t> </a:t>
            </a:r>
            <a:r>
              <a:rPr lang="en-GB" sz="2000" b="1" i="0" u="none" strike="noStrike" baseline="0" dirty="0" err="1">
                <a:solidFill>
                  <a:srgbClr val="000000"/>
                </a:solidFill>
              </a:rPr>
              <a:t>všem</a:t>
            </a:r>
            <a:r>
              <a:rPr lang="en-GB" sz="2000" b="1" i="0" u="none" strike="noStrike" baseline="0" dirty="0">
                <a:solidFill>
                  <a:srgbClr val="000000"/>
                </a:solidFill>
              </a:rPr>
              <a:t> </a:t>
            </a:r>
            <a:r>
              <a:rPr lang="en-GB" sz="2000" b="1" i="0" u="none" strike="noStrike" baseline="0" dirty="0" err="1">
                <a:solidFill>
                  <a:srgbClr val="000000"/>
                </a:solidFill>
              </a:rPr>
              <a:t>členským</a:t>
            </a:r>
            <a:r>
              <a:rPr lang="en-GB" sz="2000" b="1" i="0" u="none" strike="noStrike" baseline="0" dirty="0">
                <a:solidFill>
                  <a:srgbClr val="000000"/>
                </a:solidFill>
              </a:rPr>
              <a:t> </a:t>
            </a:r>
            <a:r>
              <a:rPr lang="en-GB" sz="2000" b="1" i="0" u="none" strike="noStrike" baseline="0" dirty="0" err="1">
                <a:solidFill>
                  <a:srgbClr val="000000"/>
                </a:solidFill>
              </a:rPr>
              <a:t>státům</a:t>
            </a:r>
            <a:r>
              <a:rPr lang="en-GB" sz="2000" b="1" i="0" u="none" strike="noStrike" baseline="0" dirty="0">
                <a:solidFill>
                  <a:srgbClr val="000000"/>
                </a:solidFill>
              </a:rPr>
              <a:t>, v </a:t>
            </a:r>
            <a:r>
              <a:rPr lang="en-GB" sz="2000" b="1" i="0" u="none" strike="noStrike" baseline="0" dirty="0" err="1">
                <a:solidFill>
                  <a:srgbClr val="000000"/>
                </a:solidFill>
              </a:rPr>
              <a:t>nichž</a:t>
            </a:r>
            <a:r>
              <a:rPr lang="en-GB" sz="2000" b="1" i="0" u="none" strike="noStrike" baseline="0" dirty="0">
                <a:solidFill>
                  <a:srgbClr val="000000"/>
                </a:solidFill>
              </a:rPr>
              <a:t> </a:t>
            </a:r>
            <a:r>
              <a:rPr lang="en-GB" sz="2000" b="1" i="0" u="none" strike="noStrike" baseline="0" dirty="0" err="1">
                <a:solidFill>
                  <a:srgbClr val="000000"/>
                </a:solidFill>
              </a:rPr>
              <a:t>byla</a:t>
            </a:r>
            <a:r>
              <a:rPr lang="en-GB" sz="2000" b="1" i="0" u="none" strike="noStrike" baseline="0" dirty="0">
                <a:solidFill>
                  <a:srgbClr val="000000"/>
                </a:solidFill>
              </a:rPr>
              <a:t> </a:t>
            </a:r>
            <a:r>
              <a:rPr lang="en-GB" sz="2000" b="1" i="0" u="none" strike="noStrike" baseline="0" dirty="0" err="1">
                <a:solidFill>
                  <a:srgbClr val="000000"/>
                </a:solidFill>
              </a:rPr>
              <a:t>uvedená</a:t>
            </a:r>
            <a:r>
              <a:rPr lang="en-GB" sz="2000" b="1" i="0" u="none" strike="noStrike" baseline="0" dirty="0">
                <a:solidFill>
                  <a:srgbClr val="000000"/>
                </a:solidFill>
              </a:rPr>
              <a:t> </a:t>
            </a:r>
            <a:r>
              <a:rPr lang="en-GB" sz="2000" b="1" i="0" u="none" strike="noStrike" baseline="0" dirty="0" err="1">
                <a:solidFill>
                  <a:srgbClr val="000000"/>
                </a:solidFill>
              </a:rPr>
              <a:t>zkouška</a:t>
            </a:r>
            <a:r>
              <a:rPr lang="en-GB" sz="2000" b="1" i="0" u="none" strike="noStrike" baseline="0" dirty="0">
                <a:solidFill>
                  <a:srgbClr val="000000"/>
                </a:solidFill>
              </a:rPr>
              <a:t> </a:t>
            </a:r>
            <a:r>
              <a:rPr lang="en-GB" sz="2000" b="1" i="0" u="none" strike="noStrike" baseline="0" dirty="0" err="1">
                <a:solidFill>
                  <a:srgbClr val="000000"/>
                </a:solidFill>
              </a:rPr>
              <a:t>provedena</a:t>
            </a:r>
            <a:r>
              <a:rPr lang="en-GB" sz="2000" b="1" i="0" u="none" strike="noStrike" baseline="0" dirty="0">
                <a:solidFill>
                  <a:srgbClr val="000000"/>
                </a:solidFill>
              </a:rPr>
              <a:t>, </a:t>
            </a:r>
            <a:r>
              <a:rPr lang="en-GB" sz="2000" b="1" i="0" u="none" strike="noStrike" baseline="0" dirty="0" err="1">
                <a:solidFill>
                  <a:srgbClr val="000000"/>
                </a:solidFill>
              </a:rPr>
              <a:t>ukončení</a:t>
            </a:r>
            <a:r>
              <a:rPr lang="en-GB" sz="2000" b="1" i="0" u="none" strike="noStrike" baseline="0" dirty="0">
                <a:solidFill>
                  <a:srgbClr val="000000"/>
                </a:solidFill>
              </a:rPr>
              <a:t> </a:t>
            </a:r>
            <a:r>
              <a:rPr lang="en-GB" sz="2000" b="1" i="0" u="none" strike="noStrike" baseline="0" dirty="0" err="1">
                <a:solidFill>
                  <a:srgbClr val="000000"/>
                </a:solidFill>
              </a:rPr>
              <a:t>klinické</a:t>
            </a:r>
            <a:r>
              <a:rPr lang="en-GB" sz="2000" b="1" i="0" u="none" strike="noStrike" baseline="0" dirty="0">
                <a:solidFill>
                  <a:srgbClr val="000000"/>
                </a:solidFill>
              </a:rPr>
              <a:t> </a:t>
            </a:r>
            <a:r>
              <a:rPr lang="en-GB" sz="2000" b="1" i="0" u="none" strike="noStrike" baseline="0" dirty="0" err="1">
                <a:solidFill>
                  <a:srgbClr val="000000"/>
                </a:solidFill>
              </a:rPr>
              <a:t>zkoušky</a:t>
            </a:r>
            <a:r>
              <a:rPr lang="en-GB" sz="2000" b="1" i="0" u="none" strike="noStrike" baseline="0" dirty="0">
                <a:solidFill>
                  <a:srgbClr val="000000"/>
                </a:solidFill>
              </a:rPr>
              <a:t> </a:t>
            </a:r>
            <a:r>
              <a:rPr lang="en-GB" sz="2000" b="1" i="0" u="none" strike="noStrike" baseline="0" dirty="0" err="1">
                <a:solidFill>
                  <a:srgbClr val="000000"/>
                </a:solidFill>
              </a:rPr>
              <a:t>ve</a:t>
            </a:r>
            <a:r>
              <a:rPr lang="en-GB" sz="2000" b="1" i="0" u="none" strike="noStrike" baseline="0" dirty="0">
                <a:solidFill>
                  <a:srgbClr val="000000"/>
                </a:solidFill>
              </a:rPr>
              <a:t> </a:t>
            </a:r>
            <a:r>
              <a:rPr lang="en-GB" sz="2000" b="1" i="0" u="none" strike="noStrike" baseline="0" dirty="0" err="1">
                <a:solidFill>
                  <a:srgbClr val="000000"/>
                </a:solidFill>
              </a:rPr>
              <a:t>všech</a:t>
            </a:r>
            <a:r>
              <a:rPr lang="en-GB" sz="2000" b="1" i="0" u="none" strike="noStrike" baseline="0" dirty="0">
                <a:solidFill>
                  <a:srgbClr val="000000"/>
                </a:solidFill>
              </a:rPr>
              <a:t> </a:t>
            </a:r>
            <a:r>
              <a:rPr lang="en-GB" sz="2000" b="1" i="0" u="none" strike="noStrike" baseline="0" dirty="0" err="1">
                <a:solidFill>
                  <a:srgbClr val="000000"/>
                </a:solidFill>
              </a:rPr>
              <a:t>členských</a:t>
            </a:r>
            <a:r>
              <a:rPr lang="en-GB" sz="2000" b="1" i="0" u="none" strike="noStrike" baseline="0" dirty="0">
                <a:solidFill>
                  <a:srgbClr val="000000"/>
                </a:solidFill>
              </a:rPr>
              <a:t> </a:t>
            </a:r>
            <a:r>
              <a:rPr lang="en-GB" sz="2000" b="1" i="0" u="none" strike="noStrike" baseline="0" dirty="0" err="1">
                <a:solidFill>
                  <a:srgbClr val="000000"/>
                </a:solidFill>
              </a:rPr>
              <a:t>státech</a:t>
            </a:r>
            <a:r>
              <a:rPr lang="en-GB" sz="2000" b="1" i="0" u="none" strike="noStrike" baseline="0" dirty="0">
                <a:solidFill>
                  <a:srgbClr val="000000"/>
                </a:solidFill>
              </a:rPr>
              <a:t>. Toto </a:t>
            </a:r>
            <a:r>
              <a:rPr lang="en-GB" sz="2000" b="1" i="0" u="none" strike="noStrike" baseline="0" dirty="0" err="1">
                <a:solidFill>
                  <a:srgbClr val="000000"/>
                </a:solidFill>
              </a:rPr>
              <a:t>oznámení</a:t>
            </a:r>
            <a:r>
              <a:rPr lang="en-GB" sz="2000" b="1" i="0" u="none" strike="noStrike" baseline="0" dirty="0">
                <a:solidFill>
                  <a:srgbClr val="000000"/>
                </a:solidFill>
              </a:rPr>
              <a:t> je </a:t>
            </a:r>
            <a:r>
              <a:rPr lang="en-GB" sz="2000" b="1" i="0" u="none" strike="noStrike" baseline="0" dirty="0" err="1">
                <a:solidFill>
                  <a:srgbClr val="000000"/>
                </a:solidFill>
              </a:rPr>
              <a:t>učiněno</a:t>
            </a:r>
            <a:r>
              <a:rPr lang="en-GB" sz="2000" b="1" i="0" u="none" strike="noStrike" baseline="0" dirty="0">
                <a:solidFill>
                  <a:srgbClr val="000000"/>
                </a:solidFill>
              </a:rPr>
              <a:t> do 15 </a:t>
            </a:r>
            <a:r>
              <a:rPr lang="en-GB" sz="2000" b="1" i="0" u="none" strike="noStrike" baseline="0" dirty="0" err="1">
                <a:solidFill>
                  <a:srgbClr val="000000"/>
                </a:solidFill>
              </a:rPr>
              <a:t>dnů</a:t>
            </a:r>
            <a:r>
              <a:rPr lang="en-GB" sz="2000" b="1" i="0" u="none" strike="noStrike" baseline="0" dirty="0">
                <a:solidFill>
                  <a:srgbClr val="000000"/>
                </a:solidFill>
              </a:rPr>
              <a:t> od </a:t>
            </a:r>
            <a:r>
              <a:rPr lang="en-GB" sz="2000" b="1" i="0" u="none" strike="noStrike" baseline="0" dirty="0" err="1">
                <a:solidFill>
                  <a:srgbClr val="000000"/>
                </a:solidFill>
              </a:rPr>
              <a:t>uvedeného</a:t>
            </a:r>
            <a:r>
              <a:rPr lang="en-GB" sz="2000" b="1" i="0" u="none" strike="noStrike" baseline="0" dirty="0">
                <a:solidFill>
                  <a:srgbClr val="000000"/>
                </a:solidFill>
              </a:rPr>
              <a:t> </a:t>
            </a:r>
            <a:r>
              <a:rPr lang="en-GB" sz="2000" b="1" i="0" u="none" strike="noStrike" baseline="0" dirty="0" err="1">
                <a:solidFill>
                  <a:srgbClr val="000000"/>
                </a:solidFill>
              </a:rPr>
              <a:t>ukončení</a:t>
            </a:r>
            <a:r>
              <a:rPr lang="en-GB" sz="2000" b="1" i="0" u="none" strike="noStrike" baseline="0" dirty="0">
                <a:solidFill>
                  <a:srgbClr val="000000"/>
                </a:solidFill>
              </a:rPr>
              <a:t> </a:t>
            </a:r>
            <a:r>
              <a:rPr lang="en-GB" sz="2000" b="1" i="0" u="none" strike="noStrike" baseline="0" dirty="0" err="1">
                <a:solidFill>
                  <a:srgbClr val="000000"/>
                </a:solidFill>
              </a:rPr>
              <a:t>klinické</a:t>
            </a:r>
            <a:r>
              <a:rPr lang="en-GB" sz="2000" b="1" i="0" u="none" strike="noStrike" baseline="0" dirty="0">
                <a:solidFill>
                  <a:srgbClr val="000000"/>
                </a:solidFill>
              </a:rPr>
              <a:t> </a:t>
            </a:r>
            <a:r>
              <a:rPr lang="en-GB" sz="2000" b="1" i="0" u="none" strike="noStrike" baseline="0" dirty="0" err="1">
                <a:solidFill>
                  <a:srgbClr val="000000"/>
                </a:solidFill>
              </a:rPr>
              <a:t>zkoušky</a:t>
            </a:r>
            <a:r>
              <a:rPr lang="en-GB" sz="2000" b="0" i="0" u="none" strike="noStrike" baseline="0" dirty="0">
                <a:solidFill>
                  <a:srgbClr val="000000"/>
                </a:solidFill>
              </a:rPr>
              <a:t>. </a:t>
            </a:r>
            <a:endParaRPr lang="cs-CZ" sz="2000" b="0" i="0" u="none" strike="noStrike" baseline="0" dirty="0">
              <a:solidFill>
                <a:srgbClr val="000000"/>
              </a:solidFill>
            </a:endParaRPr>
          </a:p>
          <a:p>
            <a:pPr marL="0" indent="0">
              <a:buNone/>
            </a:pPr>
            <a:endParaRPr lang="cs-CZ" sz="1050" b="0" i="0" u="none" strike="noStrike" baseline="0" dirty="0">
              <a:solidFill>
                <a:srgbClr val="000000"/>
              </a:solidFill>
            </a:endParaRPr>
          </a:p>
          <a:p>
            <a:pPr marL="0" indent="0">
              <a:buNone/>
            </a:pPr>
            <a:r>
              <a:rPr lang="cs-CZ" sz="2000" b="0" i="0" u="none" strike="noStrike" baseline="0" dirty="0">
                <a:solidFill>
                  <a:srgbClr val="000000"/>
                </a:solidFill>
              </a:rPr>
              <a:t>Odst. </a:t>
            </a:r>
            <a:r>
              <a:rPr lang="en-GB" sz="2000" b="0" i="0" u="none" strike="noStrike" baseline="0" dirty="0">
                <a:solidFill>
                  <a:srgbClr val="000000"/>
                </a:solidFill>
              </a:rPr>
              <a:t>5</a:t>
            </a:r>
            <a:r>
              <a:rPr lang="cs-CZ" sz="2000" b="0" i="0" u="none" strike="noStrike" baseline="0" dirty="0">
                <a:solidFill>
                  <a:srgbClr val="000000"/>
                </a:solidFill>
              </a:rPr>
              <a:t> </a:t>
            </a:r>
            <a:r>
              <a:rPr lang="en-GB" sz="2000" b="0" i="0" u="none" strike="noStrike" baseline="0" dirty="0">
                <a:solidFill>
                  <a:srgbClr val="000000"/>
                </a:solidFill>
              </a:rPr>
              <a:t>Bez </a:t>
            </a:r>
            <a:r>
              <a:rPr lang="en-GB" sz="2000" b="0" i="0" u="none" strike="noStrike" baseline="0" dirty="0" err="1">
                <a:solidFill>
                  <a:srgbClr val="000000"/>
                </a:solidFill>
              </a:rPr>
              <a:t>ohledu</a:t>
            </a:r>
            <a:r>
              <a:rPr lang="en-GB" sz="2000" b="0" i="0" u="none" strike="noStrike" baseline="0" dirty="0">
                <a:solidFill>
                  <a:srgbClr val="000000"/>
                </a:solidFill>
              </a:rPr>
              <a:t> </a:t>
            </a:r>
            <a:r>
              <a:rPr lang="en-GB" sz="2000" b="0" i="0" u="none" strike="noStrike" baseline="0" dirty="0" err="1">
                <a:solidFill>
                  <a:srgbClr val="000000"/>
                </a:solidFill>
              </a:rPr>
              <a:t>na</a:t>
            </a:r>
            <a:r>
              <a:rPr lang="en-GB" sz="2000" b="0" i="0" u="none" strike="noStrike" baseline="0" dirty="0">
                <a:solidFill>
                  <a:srgbClr val="000000"/>
                </a:solidFill>
              </a:rPr>
              <a:t> </a:t>
            </a:r>
            <a:r>
              <a:rPr lang="en-GB" sz="2000" b="0" i="0" u="none" strike="noStrike" baseline="0" dirty="0" err="1">
                <a:solidFill>
                  <a:srgbClr val="000000"/>
                </a:solidFill>
              </a:rPr>
              <a:t>výsledky</a:t>
            </a:r>
            <a:r>
              <a:rPr lang="en-GB" sz="2000" b="0" i="0" u="none" strike="noStrike" baseline="0" dirty="0">
                <a:solidFill>
                  <a:srgbClr val="000000"/>
                </a:solidFill>
              </a:rPr>
              <a:t> </a:t>
            </a:r>
            <a:r>
              <a:rPr lang="en-GB" sz="2000" b="0" i="0" u="none" strike="noStrike" baseline="0" dirty="0" err="1">
                <a:solidFill>
                  <a:srgbClr val="000000"/>
                </a:solidFill>
              </a:rPr>
              <a:t>klinické</a:t>
            </a:r>
            <a:r>
              <a:rPr lang="en-GB" sz="2000" b="0" i="0" u="none" strike="noStrike" baseline="0" dirty="0">
                <a:solidFill>
                  <a:srgbClr val="000000"/>
                </a:solidFill>
              </a:rPr>
              <a:t> </a:t>
            </a:r>
            <a:r>
              <a:rPr lang="en-GB" sz="2000" b="0" i="0" u="none" strike="noStrike" baseline="0" dirty="0" err="1">
                <a:solidFill>
                  <a:srgbClr val="000000"/>
                </a:solidFill>
              </a:rPr>
              <a:t>zkoušky</a:t>
            </a:r>
            <a:r>
              <a:rPr lang="en-GB" sz="2000" b="0" i="0" u="none" strike="noStrike" baseline="0" dirty="0">
                <a:solidFill>
                  <a:srgbClr val="000000"/>
                </a:solidFill>
              </a:rPr>
              <a:t> </a:t>
            </a:r>
            <a:r>
              <a:rPr lang="en-GB" sz="2000" b="0" i="0" u="none" strike="noStrike" baseline="0" dirty="0" err="1">
                <a:solidFill>
                  <a:srgbClr val="000000"/>
                </a:solidFill>
              </a:rPr>
              <a:t>předloží</a:t>
            </a:r>
            <a:r>
              <a:rPr lang="en-GB" sz="2000" b="0" i="0" u="none" strike="noStrike" baseline="0" dirty="0">
                <a:solidFill>
                  <a:srgbClr val="000000"/>
                </a:solidFill>
              </a:rPr>
              <a:t> </a:t>
            </a:r>
            <a:r>
              <a:rPr lang="en-GB" sz="2000" b="0" i="0" u="none" strike="noStrike" baseline="0" dirty="0" err="1">
                <a:solidFill>
                  <a:srgbClr val="000000"/>
                </a:solidFill>
              </a:rPr>
              <a:t>zadavatel</a:t>
            </a:r>
            <a:r>
              <a:rPr lang="en-GB" sz="2000" b="0" i="0" u="none" strike="noStrike" baseline="0" dirty="0">
                <a:solidFill>
                  <a:srgbClr val="000000"/>
                </a:solidFill>
              </a:rPr>
              <a:t> </a:t>
            </a:r>
            <a:r>
              <a:rPr lang="en-GB" sz="2000" b="0" i="0" u="none" strike="noStrike" baseline="0" dirty="0" err="1">
                <a:solidFill>
                  <a:srgbClr val="000000"/>
                </a:solidFill>
              </a:rPr>
              <a:t>členským</a:t>
            </a:r>
            <a:r>
              <a:rPr lang="en-GB" sz="2000" b="0" i="0" u="none" strike="noStrike" baseline="0" dirty="0">
                <a:solidFill>
                  <a:srgbClr val="000000"/>
                </a:solidFill>
              </a:rPr>
              <a:t> </a:t>
            </a:r>
            <a:r>
              <a:rPr lang="en-GB" sz="2000" b="0" i="0" u="none" strike="noStrike" baseline="0" dirty="0" err="1">
                <a:solidFill>
                  <a:srgbClr val="000000"/>
                </a:solidFill>
              </a:rPr>
              <a:t>státům</a:t>
            </a:r>
            <a:r>
              <a:rPr lang="en-GB" sz="2000" b="0" i="0" u="none" strike="noStrike" baseline="0" dirty="0">
                <a:solidFill>
                  <a:srgbClr val="000000"/>
                </a:solidFill>
              </a:rPr>
              <a:t>, v </a:t>
            </a:r>
            <a:r>
              <a:rPr lang="en-GB" sz="2000" b="0" i="0" u="none" strike="noStrike" baseline="0" dirty="0" err="1">
                <a:solidFill>
                  <a:srgbClr val="000000"/>
                </a:solidFill>
              </a:rPr>
              <a:t>nichž</a:t>
            </a:r>
            <a:r>
              <a:rPr lang="en-GB" sz="2000" b="0" i="0" u="none" strike="noStrike" baseline="0" dirty="0">
                <a:solidFill>
                  <a:srgbClr val="000000"/>
                </a:solidFill>
              </a:rPr>
              <a:t> </a:t>
            </a:r>
            <a:r>
              <a:rPr lang="en-GB" sz="2000" b="0" i="0" u="none" strike="noStrike" baseline="0" dirty="0" err="1">
                <a:solidFill>
                  <a:srgbClr val="000000"/>
                </a:solidFill>
              </a:rPr>
              <a:t>byla</a:t>
            </a:r>
            <a:r>
              <a:rPr lang="en-GB" sz="2000" b="0" i="0" u="none" strike="noStrike" baseline="0" dirty="0">
                <a:solidFill>
                  <a:srgbClr val="000000"/>
                </a:solidFill>
              </a:rPr>
              <a:t> </a:t>
            </a:r>
            <a:r>
              <a:rPr lang="en-GB" sz="2000" b="0" i="0" u="none" strike="noStrike" baseline="0" dirty="0" err="1">
                <a:solidFill>
                  <a:srgbClr val="000000"/>
                </a:solidFill>
              </a:rPr>
              <a:t>zkouška</a:t>
            </a:r>
            <a:r>
              <a:rPr lang="en-GB" sz="2000" b="0" i="0" u="none" strike="noStrike" baseline="0" dirty="0">
                <a:solidFill>
                  <a:srgbClr val="000000"/>
                </a:solidFill>
              </a:rPr>
              <a:t> </a:t>
            </a:r>
            <a:r>
              <a:rPr lang="en-GB" sz="2000" b="0" i="0" u="none" strike="noStrike" baseline="0" dirty="0" err="1">
                <a:solidFill>
                  <a:srgbClr val="000000"/>
                </a:solidFill>
              </a:rPr>
              <a:t>provedena</a:t>
            </a:r>
            <a:r>
              <a:rPr lang="en-GB" sz="2000" b="0" i="0" u="none" strike="noStrike" baseline="0" dirty="0">
                <a:solidFill>
                  <a:srgbClr val="000000"/>
                </a:solidFill>
              </a:rPr>
              <a:t>, </a:t>
            </a:r>
            <a:r>
              <a:rPr lang="en-GB" sz="2000" b="1" i="0" u="none" strike="noStrike" baseline="0" dirty="0">
                <a:solidFill>
                  <a:srgbClr val="000000"/>
                </a:solidFill>
              </a:rPr>
              <a:t>do </a:t>
            </a:r>
            <a:r>
              <a:rPr lang="en-GB" sz="2000" b="1" i="0" u="none" strike="noStrike" baseline="0" dirty="0" err="1">
                <a:solidFill>
                  <a:srgbClr val="000000"/>
                </a:solidFill>
              </a:rPr>
              <a:t>jednoho</a:t>
            </a:r>
            <a:r>
              <a:rPr lang="en-GB" sz="2000" b="1" i="0" u="none" strike="noStrike" baseline="0" dirty="0">
                <a:solidFill>
                  <a:srgbClr val="000000"/>
                </a:solidFill>
              </a:rPr>
              <a:t> </a:t>
            </a:r>
            <a:r>
              <a:rPr lang="en-GB" sz="2000" b="1" i="0" u="none" strike="noStrike" baseline="0" dirty="0" err="1">
                <a:solidFill>
                  <a:srgbClr val="000000"/>
                </a:solidFill>
              </a:rPr>
              <a:t>roku</a:t>
            </a:r>
            <a:r>
              <a:rPr lang="en-GB" sz="2000" b="1" i="0" u="none" strike="noStrike" baseline="0" dirty="0">
                <a:solidFill>
                  <a:srgbClr val="000000"/>
                </a:solidFill>
              </a:rPr>
              <a:t> od </a:t>
            </a:r>
            <a:r>
              <a:rPr lang="en-GB" sz="2000" b="1" i="0" u="none" strike="noStrike" baseline="0" dirty="0" err="1">
                <a:solidFill>
                  <a:srgbClr val="000000"/>
                </a:solidFill>
              </a:rPr>
              <a:t>ukončení</a:t>
            </a:r>
            <a:r>
              <a:rPr lang="en-GB" sz="2000" b="1" i="0" u="none" strike="noStrike" baseline="0" dirty="0">
                <a:solidFill>
                  <a:srgbClr val="000000"/>
                </a:solidFill>
              </a:rPr>
              <a:t> </a:t>
            </a:r>
            <a:r>
              <a:rPr lang="en-GB" sz="2000" b="1" i="0" u="none" strike="noStrike" baseline="0" dirty="0" err="1">
                <a:solidFill>
                  <a:srgbClr val="000000"/>
                </a:solidFill>
              </a:rPr>
              <a:t>klinické</a:t>
            </a:r>
            <a:r>
              <a:rPr lang="en-GB" sz="2000" b="1" i="0" u="none" strike="noStrike" baseline="0" dirty="0">
                <a:solidFill>
                  <a:srgbClr val="000000"/>
                </a:solidFill>
              </a:rPr>
              <a:t> </a:t>
            </a:r>
            <a:r>
              <a:rPr lang="en-GB" sz="2000" b="1" i="0" u="none" strike="noStrike" baseline="0" dirty="0" err="1">
                <a:solidFill>
                  <a:srgbClr val="000000"/>
                </a:solidFill>
              </a:rPr>
              <a:t>zkoušky</a:t>
            </a:r>
            <a:r>
              <a:rPr lang="en-GB" sz="2000" b="1" i="0" u="none" strike="noStrike" baseline="0" dirty="0">
                <a:solidFill>
                  <a:srgbClr val="000000"/>
                </a:solidFill>
              </a:rPr>
              <a:t> </a:t>
            </a:r>
            <a:r>
              <a:rPr lang="en-GB" sz="2000" b="1" i="0" u="none" strike="noStrike" baseline="0" dirty="0" err="1">
                <a:solidFill>
                  <a:srgbClr val="000000"/>
                </a:solidFill>
              </a:rPr>
              <a:t>nebo</a:t>
            </a:r>
            <a:r>
              <a:rPr lang="en-GB" sz="2000" b="1" i="0" u="none" strike="noStrike" baseline="0" dirty="0">
                <a:solidFill>
                  <a:srgbClr val="000000"/>
                </a:solidFill>
              </a:rPr>
              <a:t> do </a:t>
            </a:r>
            <a:r>
              <a:rPr lang="en-GB" sz="2000" b="1" i="0" u="none" strike="noStrike" baseline="0" dirty="0" err="1">
                <a:solidFill>
                  <a:srgbClr val="000000"/>
                </a:solidFill>
              </a:rPr>
              <a:t>tří</a:t>
            </a:r>
            <a:r>
              <a:rPr lang="en-GB" sz="2000" b="1" i="0" u="none" strike="noStrike" baseline="0" dirty="0">
                <a:solidFill>
                  <a:srgbClr val="000000"/>
                </a:solidFill>
              </a:rPr>
              <a:t> </a:t>
            </a:r>
            <a:r>
              <a:rPr lang="en-GB" sz="2000" b="1" i="0" u="none" strike="noStrike" baseline="0" dirty="0" err="1">
                <a:solidFill>
                  <a:srgbClr val="000000"/>
                </a:solidFill>
              </a:rPr>
              <a:t>měsíců</a:t>
            </a:r>
            <a:r>
              <a:rPr lang="en-GB" sz="2000" b="1" i="0" u="none" strike="noStrike" baseline="0" dirty="0">
                <a:solidFill>
                  <a:srgbClr val="000000"/>
                </a:solidFill>
              </a:rPr>
              <a:t> od </a:t>
            </a:r>
            <a:r>
              <a:rPr lang="en-GB" sz="2000" b="1" i="0" u="none" strike="noStrike" baseline="0" dirty="0" err="1">
                <a:solidFill>
                  <a:srgbClr val="000000"/>
                </a:solidFill>
              </a:rPr>
              <a:t>jejího</a:t>
            </a:r>
            <a:r>
              <a:rPr lang="en-GB" sz="2000" b="1" i="0" u="none" strike="noStrike" baseline="0" dirty="0">
                <a:solidFill>
                  <a:srgbClr val="000000"/>
                </a:solidFill>
              </a:rPr>
              <a:t> </a:t>
            </a:r>
            <a:r>
              <a:rPr lang="en-GB" sz="2000" b="1" i="0" u="none" strike="noStrike" baseline="0" dirty="0" err="1">
                <a:solidFill>
                  <a:srgbClr val="000000"/>
                </a:solidFill>
              </a:rPr>
              <a:t>předčasného</a:t>
            </a:r>
            <a:r>
              <a:rPr lang="en-GB" sz="2000" b="1" i="0" u="none" strike="noStrike" baseline="0" dirty="0">
                <a:solidFill>
                  <a:srgbClr val="000000"/>
                </a:solidFill>
              </a:rPr>
              <a:t> </a:t>
            </a:r>
            <a:r>
              <a:rPr lang="en-GB" sz="2000" b="1" i="0" u="none" strike="noStrike" baseline="0" dirty="0" err="1">
                <a:solidFill>
                  <a:srgbClr val="000000"/>
                </a:solidFill>
              </a:rPr>
              <a:t>ukončení</a:t>
            </a:r>
            <a:r>
              <a:rPr lang="en-GB" sz="2000" b="1" i="0" u="none" strike="noStrike" baseline="0" dirty="0">
                <a:solidFill>
                  <a:srgbClr val="000000"/>
                </a:solidFill>
              </a:rPr>
              <a:t> </a:t>
            </a:r>
            <a:r>
              <a:rPr lang="en-GB" sz="2000" b="1" i="0" u="none" strike="noStrike" baseline="0" dirty="0" err="1">
                <a:solidFill>
                  <a:srgbClr val="000000"/>
                </a:solidFill>
              </a:rPr>
              <a:t>či</a:t>
            </a:r>
            <a:r>
              <a:rPr lang="en-GB" sz="2000" b="1" i="0" u="none" strike="noStrike" baseline="0" dirty="0">
                <a:solidFill>
                  <a:srgbClr val="000000"/>
                </a:solidFill>
              </a:rPr>
              <a:t> </a:t>
            </a:r>
            <a:r>
              <a:rPr lang="en-GB" sz="2000" b="1" i="0" u="none" strike="noStrike" baseline="0" dirty="0" err="1">
                <a:solidFill>
                  <a:srgbClr val="000000"/>
                </a:solidFill>
              </a:rPr>
              <a:t>dočasného</a:t>
            </a:r>
            <a:r>
              <a:rPr lang="en-GB" sz="2000" b="1" i="0" u="none" strike="noStrike" baseline="0" dirty="0">
                <a:solidFill>
                  <a:srgbClr val="000000"/>
                </a:solidFill>
              </a:rPr>
              <a:t> </a:t>
            </a:r>
            <a:r>
              <a:rPr lang="en-GB" sz="2000" b="1" i="0" u="none" strike="noStrike" baseline="0" dirty="0" err="1">
                <a:solidFill>
                  <a:srgbClr val="000000"/>
                </a:solidFill>
              </a:rPr>
              <a:t>přerušení</a:t>
            </a:r>
            <a:r>
              <a:rPr lang="en-GB" sz="2000" b="1" i="0" u="none" strike="noStrike" baseline="0" dirty="0">
                <a:solidFill>
                  <a:srgbClr val="000000"/>
                </a:solidFill>
              </a:rPr>
              <a:t> </a:t>
            </a:r>
            <a:r>
              <a:rPr lang="en-GB" sz="2000" b="1" i="0" u="none" strike="noStrike" baseline="0" dirty="0" err="1">
                <a:solidFill>
                  <a:srgbClr val="000000"/>
                </a:solidFill>
              </a:rPr>
              <a:t>zprávu</a:t>
            </a:r>
            <a:r>
              <a:rPr lang="en-GB" sz="2000" b="1" i="0" u="none" strike="noStrike" baseline="0" dirty="0">
                <a:solidFill>
                  <a:srgbClr val="000000"/>
                </a:solidFill>
              </a:rPr>
              <a:t> o </a:t>
            </a:r>
            <a:r>
              <a:rPr lang="en-GB" sz="2000" b="1" i="0" u="none" strike="noStrike" baseline="0" dirty="0" err="1">
                <a:solidFill>
                  <a:srgbClr val="000000"/>
                </a:solidFill>
              </a:rPr>
              <a:t>klinické</a:t>
            </a:r>
            <a:r>
              <a:rPr lang="en-GB" sz="2000" b="1" i="0" u="none" strike="noStrike" baseline="0" dirty="0">
                <a:solidFill>
                  <a:srgbClr val="000000"/>
                </a:solidFill>
              </a:rPr>
              <a:t> </a:t>
            </a:r>
            <a:r>
              <a:rPr lang="en-GB" sz="2000" b="1" i="0" u="none" strike="noStrike" baseline="0" dirty="0" err="1">
                <a:solidFill>
                  <a:srgbClr val="000000"/>
                </a:solidFill>
              </a:rPr>
              <a:t>zkoušce</a:t>
            </a:r>
            <a:r>
              <a:rPr lang="en-GB" sz="2000" b="1" i="0" u="none" strike="noStrike" baseline="0" dirty="0">
                <a:solidFill>
                  <a:srgbClr val="000000"/>
                </a:solidFill>
              </a:rPr>
              <a:t>,</a:t>
            </a:r>
            <a:r>
              <a:rPr lang="en-GB" sz="2000" b="0" i="0" u="none" strike="noStrike" baseline="0" dirty="0">
                <a:solidFill>
                  <a:srgbClr val="000000"/>
                </a:solidFill>
              </a:rPr>
              <a:t> jak je </a:t>
            </a:r>
            <a:r>
              <a:rPr lang="en-GB" sz="2000" b="0" i="0" u="none" strike="noStrike" baseline="0" dirty="0" err="1">
                <a:solidFill>
                  <a:srgbClr val="000000"/>
                </a:solidFill>
              </a:rPr>
              <a:t>uvedeno</a:t>
            </a:r>
            <a:r>
              <a:rPr lang="en-GB" sz="2000" b="0" i="0" u="none" strike="noStrike" baseline="0" dirty="0">
                <a:solidFill>
                  <a:srgbClr val="000000"/>
                </a:solidFill>
              </a:rPr>
              <a:t> v </a:t>
            </a:r>
            <a:r>
              <a:rPr lang="en-GB" sz="2000" b="0" i="0" u="none" strike="noStrike" baseline="0" dirty="0" err="1">
                <a:solidFill>
                  <a:srgbClr val="000000"/>
                </a:solidFill>
              </a:rPr>
              <a:t>příloze</a:t>
            </a:r>
            <a:r>
              <a:rPr lang="en-GB" sz="2000" b="0" i="0" u="none" strike="noStrike" baseline="0" dirty="0">
                <a:solidFill>
                  <a:srgbClr val="000000"/>
                </a:solidFill>
              </a:rPr>
              <a:t> XV </a:t>
            </a:r>
            <a:r>
              <a:rPr lang="en-GB" sz="2000" b="0" i="0" u="none" strike="noStrike" baseline="0" dirty="0" err="1">
                <a:solidFill>
                  <a:srgbClr val="000000"/>
                </a:solidFill>
              </a:rPr>
              <a:t>kapitole</a:t>
            </a:r>
            <a:r>
              <a:rPr lang="en-GB" sz="2000" b="0" i="0" u="none" strike="noStrike" baseline="0" dirty="0">
                <a:solidFill>
                  <a:srgbClr val="000000"/>
                </a:solidFill>
              </a:rPr>
              <a:t> I </a:t>
            </a:r>
            <a:r>
              <a:rPr lang="en-GB" sz="2000" b="0" i="0" u="none" strike="noStrike" baseline="0" dirty="0" err="1">
                <a:solidFill>
                  <a:srgbClr val="000000"/>
                </a:solidFill>
              </a:rPr>
              <a:t>bodě</a:t>
            </a:r>
            <a:r>
              <a:rPr lang="en-GB" sz="2000" b="0" i="0" u="none" strike="noStrike" baseline="0" dirty="0">
                <a:solidFill>
                  <a:srgbClr val="000000"/>
                </a:solidFill>
              </a:rPr>
              <a:t> 2.8 a </a:t>
            </a:r>
            <a:r>
              <a:rPr lang="en-GB" sz="2000" b="0" i="0" u="none" strike="noStrike" baseline="0" dirty="0" err="1">
                <a:solidFill>
                  <a:srgbClr val="000000"/>
                </a:solidFill>
              </a:rPr>
              <a:t>kapitole</a:t>
            </a:r>
            <a:r>
              <a:rPr lang="en-GB" sz="2000" b="0" i="0" u="none" strike="noStrike" baseline="0" dirty="0">
                <a:solidFill>
                  <a:srgbClr val="000000"/>
                </a:solidFill>
              </a:rPr>
              <a:t> III </a:t>
            </a:r>
            <a:r>
              <a:rPr lang="en-GB" sz="2000" b="0" i="0" u="none" strike="noStrike" baseline="0" dirty="0" err="1">
                <a:solidFill>
                  <a:srgbClr val="000000"/>
                </a:solidFill>
              </a:rPr>
              <a:t>bodě</a:t>
            </a:r>
            <a:r>
              <a:rPr lang="en-GB" sz="2000" b="0" i="0" u="none" strike="noStrike" baseline="0" dirty="0">
                <a:solidFill>
                  <a:srgbClr val="000000"/>
                </a:solidFill>
              </a:rPr>
              <a:t> 7. </a:t>
            </a:r>
            <a:endParaRPr lang="pl-PL" sz="2000" dirty="0">
              <a:highlight>
                <a:srgbClr val="FFFF00"/>
              </a:highlight>
            </a:endParaRPr>
          </a:p>
          <a:p>
            <a:pPr marL="0" indent="0">
              <a:buNone/>
            </a:pPr>
            <a:endParaRPr lang="cs-CZ" dirty="0"/>
          </a:p>
          <a:p>
            <a:endParaRPr lang="en-GB" dirty="0"/>
          </a:p>
        </p:txBody>
      </p:sp>
      <p:sp>
        <p:nvSpPr>
          <p:cNvPr id="4" name="Zástupný symbol pro datum 3">
            <a:extLst>
              <a:ext uri="{FF2B5EF4-FFF2-40B4-BE49-F238E27FC236}">
                <a16:creationId xmlns:a16="http://schemas.microsoft.com/office/drawing/2014/main" id="{E355D43D-91E4-E3FB-6E15-ABF189B7BDD7}"/>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a:extLst>
              <a:ext uri="{FF2B5EF4-FFF2-40B4-BE49-F238E27FC236}">
                <a16:creationId xmlns:a16="http://schemas.microsoft.com/office/drawing/2014/main" id="{441894F8-99AF-365D-7FC4-EF29C464C076}"/>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96516923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F48078-3493-721B-DB16-8EA734F44678}"/>
              </a:ext>
            </a:extLst>
          </p:cNvPr>
          <p:cNvSpPr>
            <a:spLocks noGrp="1"/>
          </p:cNvSpPr>
          <p:nvPr>
            <p:ph type="title"/>
          </p:nvPr>
        </p:nvSpPr>
        <p:spPr/>
        <p:txBody>
          <a:bodyPr/>
          <a:lstStyle/>
          <a:p>
            <a:r>
              <a:rPr lang="cs-CZ" dirty="0"/>
              <a:t>Hlášení dočasného přerušení, předčasného ukončení, článek 77 MDR</a:t>
            </a:r>
            <a:endParaRPr lang="en-GB" dirty="0"/>
          </a:p>
        </p:txBody>
      </p:sp>
      <p:sp>
        <p:nvSpPr>
          <p:cNvPr id="3" name="Zástupný obsah 2">
            <a:extLst>
              <a:ext uri="{FF2B5EF4-FFF2-40B4-BE49-F238E27FC236}">
                <a16:creationId xmlns:a16="http://schemas.microsoft.com/office/drawing/2014/main" id="{AC007941-405E-EDEB-82EF-A9604DF462A2}"/>
              </a:ext>
            </a:extLst>
          </p:cNvPr>
          <p:cNvSpPr>
            <a:spLocks noGrp="1"/>
          </p:cNvSpPr>
          <p:nvPr>
            <p:ph idx="1"/>
          </p:nvPr>
        </p:nvSpPr>
        <p:spPr/>
        <p:txBody>
          <a:bodyPr>
            <a:normAutofit/>
          </a:bodyPr>
          <a:lstStyle/>
          <a:p>
            <a:pPr marL="0" indent="0">
              <a:buNone/>
            </a:pPr>
            <a:r>
              <a:rPr lang="cs-CZ" sz="2000" dirty="0">
                <a:solidFill>
                  <a:srgbClr val="000000"/>
                </a:solidFill>
                <a:latin typeface="Calibri" panose="020F0502020204030204" pitchFamily="34" charset="0"/>
                <a:cs typeface="Calibri" panose="020F0502020204030204" pitchFamily="34" charset="0"/>
              </a:rPr>
              <a:t>Odst. 1 </a:t>
            </a:r>
            <a:r>
              <a:rPr lang="en-GB" sz="2000" b="1" i="0" u="none" strike="noStrike" baseline="0" dirty="0" err="1">
                <a:solidFill>
                  <a:srgbClr val="000000"/>
                </a:solidFill>
                <a:latin typeface="Calibri" panose="020F0502020204030204" pitchFamily="34" charset="0"/>
                <a:cs typeface="Calibri" panose="020F0502020204030204" pitchFamily="34" charset="0"/>
              </a:rPr>
              <a:t>Jestliže</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zadavatel</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dočasně</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přerušil</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klinickou</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zkoušku</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nebo</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klinickou</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zkoušku</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předčasně</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ukončil</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informuje</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členský</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stát</a:t>
            </a:r>
            <a:r>
              <a:rPr lang="en-GB" sz="2000" b="1" i="0" u="none" strike="noStrike" baseline="0" dirty="0">
                <a:solidFill>
                  <a:srgbClr val="000000"/>
                </a:solidFill>
                <a:latin typeface="Calibri" panose="020F0502020204030204" pitchFamily="34" charset="0"/>
                <a:cs typeface="Calibri" panose="020F0502020204030204" pitchFamily="34" charset="0"/>
              </a:rPr>
              <a:t>, v </a:t>
            </a:r>
            <a:r>
              <a:rPr lang="en-GB" sz="2000" b="1" i="0" u="none" strike="noStrike" baseline="0" dirty="0" err="1">
                <a:solidFill>
                  <a:srgbClr val="000000"/>
                </a:solidFill>
                <a:latin typeface="Calibri" panose="020F0502020204030204" pitchFamily="34" charset="0"/>
                <a:cs typeface="Calibri" panose="020F0502020204030204" pitchFamily="34" charset="0"/>
              </a:rPr>
              <a:t>němž</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byla</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klinická</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zkouška</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dočasně</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přerušena</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nebo</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předčasně</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ukončena</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prostřednictvím</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elektronického</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systému</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uvedeného</a:t>
            </a:r>
            <a:r>
              <a:rPr lang="en-GB" sz="2000" b="0" i="0" u="none" strike="noStrike" baseline="0" dirty="0">
                <a:solidFill>
                  <a:srgbClr val="000000"/>
                </a:solidFill>
                <a:latin typeface="Calibri" panose="020F0502020204030204" pitchFamily="34" charset="0"/>
                <a:cs typeface="Calibri" panose="020F0502020204030204" pitchFamily="34" charset="0"/>
              </a:rPr>
              <a:t> v </a:t>
            </a:r>
            <a:r>
              <a:rPr lang="en-GB" sz="2000" b="0" i="0" u="none" strike="noStrike" baseline="0" dirty="0" err="1">
                <a:solidFill>
                  <a:srgbClr val="000000"/>
                </a:solidFill>
                <a:latin typeface="Calibri" panose="020F0502020204030204" pitchFamily="34" charset="0"/>
                <a:cs typeface="Calibri" panose="020F0502020204030204" pitchFamily="34" charset="0"/>
              </a:rPr>
              <a:t>článku</a:t>
            </a:r>
            <a:r>
              <a:rPr lang="en-GB" sz="2000" b="0" i="0" u="none" strike="noStrike" baseline="0" dirty="0">
                <a:solidFill>
                  <a:srgbClr val="000000"/>
                </a:solidFill>
                <a:latin typeface="Calibri" panose="020F0502020204030204" pitchFamily="34" charset="0"/>
                <a:cs typeface="Calibri" panose="020F0502020204030204" pitchFamily="34" charset="0"/>
              </a:rPr>
              <a:t> 73 </a:t>
            </a:r>
            <a:r>
              <a:rPr lang="en-GB" sz="2000" b="1" i="0" u="none" strike="noStrike" baseline="0" dirty="0">
                <a:solidFill>
                  <a:srgbClr val="000000"/>
                </a:solidFill>
                <a:latin typeface="Calibri" panose="020F0502020204030204" pitchFamily="34" charset="0"/>
                <a:cs typeface="Calibri" panose="020F0502020204030204" pitchFamily="34" charset="0"/>
              </a:rPr>
              <a:t>do 15 </a:t>
            </a:r>
            <a:r>
              <a:rPr lang="en-GB" sz="2000" b="1" i="0" u="none" strike="noStrike" baseline="0" dirty="0" err="1">
                <a:solidFill>
                  <a:srgbClr val="000000"/>
                </a:solidFill>
                <a:latin typeface="Calibri" panose="020F0502020204030204" pitchFamily="34" charset="0"/>
                <a:cs typeface="Calibri" panose="020F0502020204030204" pitchFamily="34" charset="0"/>
              </a:rPr>
              <a:t>dnů</a:t>
            </a:r>
            <a:r>
              <a:rPr lang="en-GB" sz="2000" b="1" i="0" u="none" strike="noStrike" baseline="0" dirty="0">
                <a:solidFill>
                  <a:srgbClr val="000000"/>
                </a:solidFill>
                <a:latin typeface="Calibri" panose="020F0502020204030204" pitchFamily="34" charset="0"/>
                <a:cs typeface="Calibri" panose="020F0502020204030204" pitchFamily="34" charset="0"/>
              </a:rPr>
              <a:t> o </a:t>
            </a:r>
            <a:r>
              <a:rPr lang="en-GB" sz="2000" b="1" i="0" u="none" strike="noStrike" baseline="0" dirty="0" err="1">
                <a:solidFill>
                  <a:srgbClr val="000000"/>
                </a:solidFill>
                <a:latin typeface="Calibri" panose="020F0502020204030204" pitchFamily="34" charset="0"/>
                <a:cs typeface="Calibri" panose="020F0502020204030204" pitchFamily="34" charset="0"/>
              </a:rPr>
              <a:t>dočasném</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přerušení</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nebo</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předčasném</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ukončení</a:t>
            </a:r>
            <a:r>
              <a:rPr lang="en-GB" sz="2000" b="1" i="0" u="none" strike="noStrike" baseline="0" dirty="0">
                <a:solidFill>
                  <a:srgbClr val="000000"/>
                </a:solidFill>
                <a:latin typeface="Calibri" panose="020F0502020204030204" pitchFamily="34" charset="0"/>
                <a:cs typeface="Calibri" panose="020F0502020204030204" pitchFamily="34" charset="0"/>
              </a:rPr>
              <a:t> a </a:t>
            </a:r>
            <a:r>
              <a:rPr lang="en-GB" sz="2000" b="1" i="0" u="none" strike="noStrike" baseline="0" dirty="0" err="1">
                <a:solidFill>
                  <a:srgbClr val="000000"/>
                </a:solidFill>
                <a:latin typeface="Calibri" panose="020F0502020204030204" pitchFamily="34" charset="0"/>
                <a:cs typeface="Calibri" panose="020F0502020204030204" pitchFamily="34" charset="0"/>
              </a:rPr>
              <a:t>poskytne</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odůvodnění</a:t>
            </a:r>
            <a:r>
              <a:rPr lang="en-GB" sz="2000" b="1" i="0" u="none" strike="noStrike" baseline="0" dirty="0">
                <a:solidFill>
                  <a:srgbClr val="000000"/>
                </a:solidFill>
                <a:latin typeface="Calibri" panose="020F0502020204030204" pitchFamily="34" charset="0"/>
                <a:cs typeface="Calibri" panose="020F0502020204030204" pitchFamily="34" charset="0"/>
              </a:rPr>
              <a:t>.</a:t>
            </a:r>
            <a:r>
              <a:rPr lang="en-GB" sz="2000" b="0" i="0" u="none" strike="noStrike" baseline="0" dirty="0">
                <a:solidFill>
                  <a:srgbClr val="000000"/>
                </a:solidFill>
                <a:latin typeface="Calibri" panose="020F0502020204030204" pitchFamily="34" charset="0"/>
                <a:cs typeface="Calibri" panose="020F0502020204030204" pitchFamily="34" charset="0"/>
              </a:rPr>
              <a:t> V </a:t>
            </a:r>
            <a:r>
              <a:rPr lang="en-GB" sz="2000" b="0" i="0" u="none" strike="noStrike" baseline="0" dirty="0" err="1">
                <a:solidFill>
                  <a:srgbClr val="000000"/>
                </a:solidFill>
                <a:latin typeface="Calibri" panose="020F0502020204030204" pitchFamily="34" charset="0"/>
                <a:cs typeface="Calibri" panose="020F0502020204030204" pitchFamily="34" charset="0"/>
              </a:rPr>
              <a:t>případě</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že</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zadavatel</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klinickou</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zkoušku</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dočasně</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přerušil</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nebo</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předčasně</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ukončil</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a:solidFill>
                  <a:srgbClr val="000000"/>
                </a:solidFill>
                <a:latin typeface="Calibri" panose="020F0502020204030204" pitchFamily="34" charset="0"/>
                <a:cs typeface="Calibri" panose="020F0502020204030204" pitchFamily="34" charset="0"/>
              </a:rPr>
              <a:t>z </a:t>
            </a:r>
            <a:r>
              <a:rPr lang="en-GB" sz="2000" b="1" i="0" u="none" strike="noStrike" baseline="0" dirty="0" err="1">
                <a:solidFill>
                  <a:srgbClr val="000000"/>
                </a:solidFill>
                <a:latin typeface="Calibri" panose="020F0502020204030204" pitchFamily="34" charset="0"/>
                <a:cs typeface="Calibri" panose="020F0502020204030204" pitchFamily="34" charset="0"/>
              </a:rPr>
              <a:t>bezpečnostních</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důvodů</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informuje</a:t>
            </a:r>
            <a:r>
              <a:rPr lang="en-GB" sz="2000" b="1" i="0" u="none" strike="noStrike" baseline="0" dirty="0">
                <a:solidFill>
                  <a:srgbClr val="000000"/>
                </a:solidFill>
                <a:latin typeface="Calibri" panose="020F0502020204030204" pitchFamily="34" charset="0"/>
                <a:cs typeface="Calibri" panose="020F0502020204030204" pitchFamily="34" charset="0"/>
              </a:rPr>
              <a:t> o </a:t>
            </a:r>
            <a:r>
              <a:rPr lang="en-GB" sz="2000" b="1" i="0" u="none" strike="noStrike" baseline="0" dirty="0" err="1">
                <a:solidFill>
                  <a:srgbClr val="000000"/>
                </a:solidFill>
                <a:latin typeface="Calibri" panose="020F0502020204030204" pitchFamily="34" charset="0"/>
                <a:cs typeface="Calibri" panose="020F0502020204030204" pitchFamily="34" charset="0"/>
              </a:rPr>
              <a:t>této</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skutečnosti</a:t>
            </a:r>
            <a:r>
              <a:rPr lang="en-GB" sz="2000" b="1" i="0" u="none" strike="noStrike" baseline="0" dirty="0">
                <a:solidFill>
                  <a:srgbClr val="000000"/>
                </a:solidFill>
                <a:latin typeface="Calibri" panose="020F0502020204030204" pitchFamily="34" charset="0"/>
                <a:cs typeface="Calibri" panose="020F0502020204030204" pitchFamily="34" charset="0"/>
              </a:rPr>
              <a:t> do 24 </a:t>
            </a:r>
            <a:r>
              <a:rPr lang="en-GB" sz="2000" b="1" i="0" u="none" strike="noStrike" baseline="0" dirty="0" err="1">
                <a:solidFill>
                  <a:srgbClr val="000000"/>
                </a:solidFill>
                <a:latin typeface="Calibri" panose="020F0502020204030204" pitchFamily="34" charset="0"/>
                <a:cs typeface="Calibri" panose="020F0502020204030204" pitchFamily="34" charset="0"/>
              </a:rPr>
              <a:t>hodin</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všechny</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členské</a:t>
            </a:r>
            <a:r>
              <a:rPr lang="en-GB" sz="2000" b="1" i="0" u="none" strike="noStrike" baseline="0" dirty="0">
                <a:solidFill>
                  <a:srgbClr val="000000"/>
                </a:solidFill>
                <a:latin typeface="Calibri" panose="020F0502020204030204" pitchFamily="34" charset="0"/>
                <a:cs typeface="Calibri" panose="020F0502020204030204" pitchFamily="34" charset="0"/>
              </a:rPr>
              <a:t> </a:t>
            </a:r>
            <a:r>
              <a:rPr lang="en-GB" sz="2000" b="1" i="0" u="none" strike="noStrike" baseline="0" dirty="0" err="1">
                <a:solidFill>
                  <a:srgbClr val="000000"/>
                </a:solidFill>
                <a:latin typeface="Calibri" panose="020F0502020204030204" pitchFamily="34" charset="0"/>
                <a:cs typeface="Calibri" panose="020F0502020204030204" pitchFamily="34" charset="0"/>
              </a:rPr>
              <a:t>státy</a:t>
            </a:r>
            <a:r>
              <a:rPr lang="en-GB" sz="2000" b="0" i="0" u="none" strike="noStrike" baseline="0" dirty="0">
                <a:solidFill>
                  <a:srgbClr val="000000"/>
                </a:solidFill>
                <a:latin typeface="Calibri" panose="020F0502020204030204" pitchFamily="34" charset="0"/>
                <a:cs typeface="Calibri" panose="020F0502020204030204" pitchFamily="34" charset="0"/>
              </a:rPr>
              <a:t>, v </a:t>
            </a:r>
            <a:r>
              <a:rPr lang="en-GB" sz="2000" b="0" i="0" u="none" strike="noStrike" baseline="0" dirty="0" err="1">
                <a:solidFill>
                  <a:srgbClr val="000000"/>
                </a:solidFill>
                <a:latin typeface="Calibri" panose="020F0502020204030204" pitchFamily="34" charset="0"/>
                <a:cs typeface="Calibri" panose="020F0502020204030204" pitchFamily="34" charset="0"/>
              </a:rPr>
              <a:t>nichž</a:t>
            </a:r>
            <a:r>
              <a:rPr lang="en-GB" sz="2000" b="0" i="0" u="none" strike="noStrike" baseline="0" dirty="0">
                <a:solidFill>
                  <a:srgbClr val="000000"/>
                </a:solidFill>
                <a:latin typeface="Calibri" panose="020F0502020204030204" pitchFamily="34" charset="0"/>
                <a:cs typeface="Calibri" panose="020F0502020204030204" pitchFamily="34" charset="0"/>
              </a:rPr>
              <a:t> se </a:t>
            </a:r>
            <a:r>
              <a:rPr lang="en-GB" sz="2000" b="0" i="0" u="none" strike="noStrike" baseline="0" dirty="0" err="1">
                <a:solidFill>
                  <a:srgbClr val="000000"/>
                </a:solidFill>
                <a:latin typeface="Calibri" panose="020F0502020204030204" pitchFamily="34" charset="0"/>
                <a:cs typeface="Calibri" panose="020F0502020204030204" pitchFamily="34" charset="0"/>
              </a:rPr>
              <a:t>tato</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klinická</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zkouška</a:t>
            </a:r>
            <a:r>
              <a:rPr lang="en-GB" sz="2000" b="0" i="0" u="none" strike="noStrike" baseline="0" dirty="0">
                <a:solidFill>
                  <a:srgbClr val="000000"/>
                </a:solidFill>
                <a:latin typeface="Calibri" panose="020F0502020204030204" pitchFamily="34" charset="0"/>
                <a:cs typeface="Calibri" panose="020F0502020204030204" pitchFamily="34" charset="0"/>
              </a:rPr>
              <a:t> </a:t>
            </a:r>
            <a:r>
              <a:rPr lang="en-GB" sz="2000" b="0" i="0" u="none" strike="noStrike" baseline="0" dirty="0" err="1">
                <a:solidFill>
                  <a:srgbClr val="000000"/>
                </a:solidFill>
                <a:latin typeface="Calibri" panose="020F0502020204030204" pitchFamily="34" charset="0"/>
                <a:cs typeface="Calibri" panose="020F0502020204030204" pitchFamily="34" charset="0"/>
              </a:rPr>
              <a:t>provádí</a:t>
            </a:r>
            <a:r>
              <a:rPr lang="en-GB" sz="2000" b="0" i="0" u="none" strike="noStrike" baseline="0" dirty="0">
                <a:solidFill>
                  <a:srgbClr val="000000"/>
                </a:solidFill>
                <a:latin typeface="Calibri" panose="020F0502020204030204" pitchFamily="34" charset="0"/>
                <a:cs typeface="Calibri" panose="020F0502020204030204" pitchFamily="34" charset="0"/>
              </a:rPr>
              <a:t>. </a:t>
            </a:r>
            <a:endParaRPr lang="en-GB" sz="3200" dirty="0">
              <a:latin typeface="Calibri" panose="020F0502020204030204" pitchFamily="34" charset="0"/>
              <a:cs typeface="Calibri" panose="020F0502020204030204" pitchFamily="34" charset="0"/>
            </a:endParaRPr>
          </a:p>
        </p:txBody>
      </p:sp>
      <p:sp>
        <p:nvSpPr>
          <p:cNvPr id="4" name="Zástupný symbol pro datum 3">
            <a:extLst>
              <a:ext uri="{FF2B5EF4-FFF2-40B4-BE49-F238E27FC236}">
                <a16:creationId xmlns:a16="http://schemas.microsoft.com/office/drawing/2014/main" id="{A033DD9D-7985-A393-0C98-AD40CF042111}"/>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a:extLst>
              <a:ext uri="{FF2B5EF4-FFF2-40B4-BE49-F238E27FC236}">
                <a16:creationId xmlns:a16="http://schemas.microsoft.com/office/drawing/2014/main" id="{F6D5DD68-7B73-5E84-272C-B44301945D53}"/>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3687909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a:extLst>
              <a:ext uri="{FF2B5EF4-FFF2-40B4-BE49-F238E27FC236}">
                <a16:creationId xmlns:a16="http://schemas.microsoft.com/office/drawing/2014/main" id="{119FFE27-B69E-F9D7-A02B-BE55540DE8F4}"/>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937B1BCD-998D-187D-10E6-AF5AB707D099}"/>
              </a:ext>
            </a:extLst>
          </p:cNvPr>
          <p:cNvSpPr>
            <a:spLocks noGrp="1"/>
          </p:cNvSpPr>
          <p:nvPr>
            <p:ph type="title"/>
          </p:nvPr>
        </p:nvSpPr>
        <p:spPr>
          <a:xfrm>
            <a:off x="838200" y="3621230"/>
            <a:ext cx="10515600" cy="1750896"/>
          </a:xfrm>
        </p:spPr>
        <p:txBody>
          <a:bodyPr/>
          <a:lstStyle/>
          <a:p>
            <a:r>
              <a:rPr lang="cs-CZ" dirty="0"/>
              <a:t>Poděkování za zasílání negativních stanovisek se zdůvodněním</a:t>
            </a:r>
            <a:br>
              <a:rPr lang="cs-CZ" dirty="0"/>
            </a:br>
            <a:br>
              <a:rPr lang="cs-CZ" dirty="0"/>
            </a:br>
            <a:br>
              <a:rPr lang="cs-CZ" dirty="0"/>
            </a:br>
            <a:br>
              <a:rPr lang="cs-CZ" dirty="0"/>
            </a:br>
            <a:br>
              <a:rPr lang="cs-CZ" dirty="0"/>
            </a:br>
            <a:r>
              <a:rPr lang="cs-CZ" sz="2000" dirty="0"/>
              <a:t>Ústav se stanoviska EK snaží v maximální možné míře respektovat, i když nakonec centrum nebude zařazeno…</a:t>
            </a:r>
            <a:br>
              <a:rPr lang="cs-CZ" sz="2000" dirty="0"/>
            </a:br>
            <a:br>
              <a:rPr lang="cs-CZ" sz="2000" dirty="0"/>
            </a:br>
            <a:endParaRPr lang="en-GB" dirty="0"/>
          </a:p>
        </p:txBody>
      </p:sp>
    </p:spTree>
    <p:extLst>
      <p:ext uri="{BB962C8B-B14F-4D97-AF65-F5344CB8AC3E}">
        <p14:creationId xmlns:p14="http://schemas.microsoft.com/office/powerpoint/2010/main" val="72462508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70B0A2-76C4-4CAE-B6DD-FBF6393227D7}"/>
              </a:ext>
            </a:extLst>
          </p:cNvPr>
          <p:cNvSpPr>
            <a:spLocks noGrp="1"/>
          </p:cNvSpPr>
          <p:nvPr>
            <p:ph type="title"/>
          </p:nvPr>
        </p:nvSpPr>
        <p:spPr/>
        <p:txBody>
          <a:bodyPr/>
          <a:lstStyle/>
          <a:p>
            <a:r>
              <a:rPr lang="cs-CZ" dirty="0"/>
              <a:t>Hlášení nových významných informací </a:t>
            </a:r>
          </a:p>
        </p:txBody>
      </p:sp>
      <p:sp>
        <p:nvSpPr>
          <p:cNvPr id="3" name="Zástupný obsah 2">
            <a:extLst>
              <a:ext uri="{FF2B5EF4-FFF2-40B4-BE49-F238E27FC236}">
                <a16:creationId xmlns:a16="http://schemas.microsoft.com/office/drawing/2014/main" id="{9D25EB27-4664-4276-83F8-5A0DFF900BE6}"/>
              </a:ext>
            </a:extLst>
          </p:cNvPr>
          <p:cNvSpPr>
            <a:spLocks noGrp="1"/>
          </p:cNvSpPr>
          <p:nvPr>
            <p:ph idx="1"/>
          </p:nvPr>
        </p:nvSpPr>
        <p:spPr>
          <a:xfrm>
            <a:off x="838200" y="2049749"/>
            <a:ext cx="10515600" cy="4351338"/>
          </a:xfrm>
        </p:spPr>
        <p:txBody>
          <a:bodyPr>
            <a:normAutofit/>
          </a:bodyPr>
          <a:lstStyle/>
          <a:p>
            <a:pPr marL="0" indent="0" algn="just">
              <a:buNone/>
            </a:pPr>
            <a:r>
              <a:rPr lang="cs-CZ" sz="2400" b="1" i="0" dirty="0">
                <a:effectLst/>
              </a:rPr>
              <a:t>§ 19 odst. (3) zákona 375/2022 Sb. </a:t>
            </a:r>
            <a:r>
              <a:rPr lang="cs-CZ" sz="2400" b="0" i="0" dirty="0">
                <a:effectLst/>
              </a:rPr>
              <a:t>V případě, že se vyskytnou významné nové informace, které by mohly ovlivnit hodnocení prospěšnosti a rizik u</a:t>
            </a:r>
            <a:r>
              <a:rPr lang="cs-CZ" sz="2400" dirty="0">
                <a:effectLst/>
                <a:ea typeface="Aptos" panose="020B0004020202020204" pitchFamily="34" charset="0"/>
                <a:cs typeface="Times New Roman" panose="02020603050405020304" pitchFamily="18" charset="0"/>
              </a:rPr>
              <a:t> </a:t>
            </a:r>
            <a:r>
              <a:rPr lang="cs-CZ" sz="2400" b="0" i="0" dirty="0">
                <a:effectLst/>
              </a:rPr>
              <a:t>zkoušeného prostředku, zadavatel neprodleně informuje Ústav, etickou komisi a subjekty klinické zkoušky prostřednictvím upraveného znění stávajícího informovaného souhlasu. </a:t>
            </a:r>
            <a:endParaRPr lang="cs-CZ" b="0" i="0" dirty="0">
              <a:effectLst/>
              <a:latin typeface="Arial" panose="020B0604020202020204" pitchFamily="34" charset="0"/>
            </a:endParaRPr>
          </a:p>
          <a:p>
            <a:pPr marL="0" indent="0">
              <a:buNone/>
            </a:pPr>
            <a:endParaRPr lang="cs-CZ" dirty="0"/>
          </a:p>
        </p:txBody>
      </p:sp>
      <p:sp>
        <p:nvSpPr>
          <p:cNvPr id="4" name="Zástupný symbol pro datum 3">
            <a:extLst>
              <a:ext uri="{FF2B5EF4-FFF2-40B4-BE49-F238E27FC236}">
                <a16:creationId xmlns:a16="http://schemas.microsoft.com/office/drawing/2014/main" id="{DB8F5CA3-B9C4-4EC5-BE7B-CEDC8C8DD9BD}"/>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a:extLst>
              <a:ext uri="{FF2B5EF4-FFF2-40B4-BE49-F238E27FC236}">
                <a16:creationId xmlns:a16="http://schemas.microsoft.com/office/drawing/2014/main" id="{76C85F8B-E69A-4954-B8E1-028E1389E31C}"/>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384003975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BB7F6C6-0FC9-FBAF-4720-B4B404F781A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58CA209-85C0-875D-9798-22456BBC8D2C}"/>
              </a:ext>
            </a:extLst>
          </p:cNvPr>
          <p:cNvSpPr>
            <a:spLocks noGrp="1"/>
          </p:cNvSpPr>
          <p:nvPr>
            <p:ph type="title"/>
          </p:nvPr>
        </p:nvSpPr>
        <p:spPr/>
        <p:txBody>
          <a:bodyPr/>
          <a:lstStyle/>
          <a:p>
            <a:r>
              <a:rPr lang="cs-CZ" dirty="0"/>
              <a:t>Definice ZP a KZ </a:t>
            </a:r>
          </a:p>
        </p:txBody>
      </p:sp>
    </p:spTree>
    <p:extLst>
      <p:ext uri="{BB962C8B-B14F-4D97-AF65-F5344CB8AC3E}">
        <p14:creationId xmlns:p14="http://schemas.microsoft.com/office/powerpoint/2010/main" val="2971007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BB199A6C-1733-4916-B39F-49B0229AC480}"/>
              </a:ext>
            </a:extLst>
          </p:cNvPr>
          <p:cNvSpPr txBox="1">
            <a:spLocks/>
          </p:cNvSpPr>
          <p:nvPr/>
        </p:nvSpPr>
        <p:spPr>
          <a:xfrm>
            <a:off x="887767" y="1280202"/>
            <a:ext cx="10475650" cy="1143000"/>
          </a:xfrm>
          <a:prstGeom prst="rect">
            <a:avLst/>
          </a:prstGeom>
        </p:spPr>
        <p:txBody>
          <a:bodyP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nSpc>
                <a:spcPct val="90000"/>
              </a:lnSpc>
              <a:defRPr/>
            </a:pPr>
            <a:r>
              <a:rPr lang="cs-CZ" sz="2800" dirty="0">
                <a:solidFill>
                  <a:schemeClr val="accent4"/>
                </a:solidFill>
              </a:rPr>
              <a:t>Definice „zdravotnického prostředku“, také jen „ZP“ </a:t>
            </a:r>
            <a:br>
              <a:rPr lang="cs-CZ" sz="2800" dirty="0">
                <a:solidFill>
                  <a:schemeClr val="accent4"/>
                </a:solidFill>
              </a:rPr>
            </a:br>
            <a:r>
              <a:rPr lang="cs-CZ" sz="2800" dirty="0">
                <a:solidFill>
                  <a:schemeClr val="accent4"/>
                </a:solidFill>
              </a:rPr>
              <a:t>Nařízení 745/2017 (EU) čl. 2 bod 1  </a:t>
            </a:r>
            <a:endParaRPr lang="en-US" sz="2800" dirty="0">
              <a:solidFill>
                <a:schemeClr val="accent4"/>
              </a:solidFill>
            </a:endParaRPr>
          </a:p>
        </p:txBody>
      </p:sp>
      <p:sp>
        <p:nvSpPr>
          <p:cNvPr id="6" name="Zástupný obsah 2">
            <a:extLst>
              <a:ext uri="{FF2B5EF4-FFF2-40B4-BE49-F238E27FC236}">
                <a16:creationId xmlns:a16="http://schemas.microsoft.com/office/drawing/2014/main" id="{4B6E5151-0D1B-48D5-A12B-0FB9BFA20191}"/>
              </a:ext>
            </a:extLst>
          </p:cNvPr>
          <p:cNvSpPr txBox="1">
            <a:spLocks/>
          </p:cNvSpPr>
          <p:nvPr/>
        </p:nvSpPr>
        <p:spPr>
          <a:xfrm>
            <a:off x="887767" y="2535929"/>
            <a:ext cx="10475650" cy="3600000"/>
          </a:xfrm>
          <a:prstGeom prst="rect">
            <a:avLst/>
          </a:prstGeom>
        </p:spPr>
        <p:txBody>
          <a:bodyPr>
            <a:normAutofit fontScale="40000" lnSpcReduction="20000"/>
          </a:bodyPr>
          <a:lstStyle>
            <a:lvl1pPr marL="342900" indent="-342900" algn="l" defTabSz="914400" rtl="0" eaLnBrk="1" latinLnBrk="0" hangingPunct="1">
              <a:spcBef>
                <a:spcPct val="20000"/>
              </a:spcBef>
              <a:buFontTx/>
              <a:buBlip>
                <a:blip r:embed="rId2"/>
              </a:buBlip>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4000" dirty="0">
                <a:latin typeface="Calibri"/>
              </a:rPr>
              <a:t>„</a:t>
            </a:r>
            <a:r>
              <a:rPr lang="en-US" sz="4000" b="1" u="sng" dirty="0" err="1">
                <a:latin typeface="Calibri"/>
              </a:rPr>
              <a:t>nástroj</a:t>
            </a:r>
            <a:r>
              <a:rPr lang="en-US" sz="4000" b="1" u="sng" dirty="0">
                <a:latin typeface="Calibri"/>
              </a:rPr>
              <a:t>, </a:t>
            </a:r>
            <a:r>
              <a:rPr lang="en-US" sz="4000" b="1" u="sng" dirty="0" err="1">
                <a:latin typeface="Calibri"/>
              </a:rPr>
              <a:t>přístroj</a:t>
            </a:r>
            <a:r>
              <a:rPr lang="en-US" sz="4000" b="1" u="sng" dirty="0">
                <a:latin typeface="Calibri"/>
              </a:rPr>
              <a:t>, </a:t>
            </a:r>
            <a:r>
              <a:rPr lang="en-US" sz="4000" b="1" u="sng" dirty="0" err="1">
                <a:latin typeface="Calibri"/>
              </a:rPr>
              <a:t>zařízení</a:t>
            </a:r>
            <a:r>
              <a:rPr lang="en-US" sz="4000" b="1" u="sng" dirty="0">
                <a:latin typeface="Calibri"/>
              </a:rPr>
              <a:t>, software, </a:t>
            </a:r>
            <a:r>
              <a:rPr lang="en-US" sz="4000" b="1" u="sng" dirty="0" err="1">
                <a:latin typeface="Calibri"/>
              </a:rPr>
              <a:t>implantát</a:t>
            </a:r>
            <a:r>
              <a:rPr lang="en-US" sz="4000" b="1" u="sng" dirty="0">
                <a:latin typeface="Calibri"/>
              </a:rPr>
              <a:t>, </a:t>
            </a:r>
            <a:r>
              <a:rPr lang="en-US" sz="4000" b="1" u="sng" dirty="0" err="1">
                <a:latin typeface="Calibri"/>
              </a:rPr>
              <a:t>činidlo</a:t>
            </a:r>
            <a:r>
              <a:rPr lang="en-US" sz="4000" b="1" u="sng" dirty="0">
                <a:latin typeface="Calibri"/>
              </a:rPr>
              <a:t>, </a:t>
            </a:r>
            <a:r>
              <a:rPr lang="en-US" sz="4000" b="1" u="sng" dirty="0" err="1">
                <a:latin typeface="Calibri"/>
              </a:rPr>
              <a:t>materiál</a:t>
            </a:r>
            <a:r>
              <a:rPr lang="en-US" sz="4000" b="1" u="sng" dirty="0">
                <a:latin typeface="Calibri"/>
              </a:rPr>
              <a:t> </a:t>
            </a:r>
            <a:r>
              <a:rPr lang="en-US" sz="4000" b="1" u="sng" dirty="0" err="1">
                <a:latin typeface="Calibri"/>
              </a:rPr>
              <a:t>nebo</a:t>
            </a:r>
            <a:r>
              <a:rPr lang="en-US" sz="4000" b="1" u="sng" dirty="0">
                <a:latin typeface="Calibri"/>
              </a:rPr>
              <a:t> </a:t>
            </a:r>
            <a:r>
              <a:rPr lang="en-US" sz="4000" b="1" u="sng" dirty="0" err="1">
                <a:latin typeface="Calibri"/>
              </a:rPr>
              <a:t>jiný</a:t>
            </a:r>
            <a:r>
              <a:rPr lang="en-US" sz="4000" b="1" u="sng" dirty="0">
                <a:latin typeface="Calibri"/>
              </a:rPr>
              <a:t> </a:t>
            </a:r>
            <a:r>
              <a:rPr lang="en-US" sz="4000" b="1" u="sng" dirty="0" err="1">
                <a:latin typeface="Calibri"/>
              </a:rPr>
              <a:t>předmět</a:t>
            </a:r>
            <a:r>
              <a:rPr lang="en-US" sz="4000" b="1" u="sng" dirty="0">
                <a:latin typeface="Calibri"/>
              </a:rPr>
              <a:t> </a:t>
            </a:r>
            <a:r>
              <a:rPr lang="en-US" sz="4000" b="1" dirty="0" err="1">
                <a:latin typeface="Calibri"/>
              </a:rPr>
              <a:t>určené</a:t>
            </a:r>
            <a:r>
              <a:rPr lang="en-US" sz="4000" b="1" dirty="0">
                <a:latin typeface="Calibri"/>
              </a:rPr>
              <a:t> </a:t>
            </a:r>
            <a:r>
              <a:rPr lang="en-US" sz="4000" b="1" dirty="0" err="1">
                <a:latin typeface="Calibri"/>
              </a:rPr>
              <a:t>výrobcem</a:t>
            </a:r>
            <a:r>
              <a:rPr lang="en-US" sz="4000" b="1" dirty="0">
                <a:latin typeface="Calibri"/>
              </a:rPr>
              <a:t> k </a:t>
            </a:r>
            <a:r>
              <a:rPr lang="en-US" sz="4000" b="1" dirty="0" err="1">
                <a:latin typeface="Calibri"/>
              </a:rPr>
              <a:t>použití</a:t>
            </a:r>
            <a:r>
              <a:rPr lang="en-US" sz="4000" b="1" dirty="0">
                <a:latin typeface="Calibri"/>
              </a:rPr>
              <a:t>, </a:t>
            </a:r>
            <a:r>
              <a:rPr lang="en-US" sz="4000" b="1" dirty="0" err="1">
                <a:latin typeface="Calibri"/>
              </a:rPr>
              <a:t>samostatně</a:t>
            </a:r>
            <a:r>
              <a:rPr lang="en-US" sz="4000" b="1" dirty="0">
                <a:latin typeface="Calibri"/>
              </a:rPr>
              <a:t> </a:t>
            </a:r>
            <a:r>
              <a:rPr lang="en-US" sz="4000" b="1" dirty="0" err="1">
                <a:latin typeface="Calibri"/>
              </a:rPr>
              <a:t>nebo</a:t>
            </a:r>
            <a:r>
              <a:rPr lang="en-US" sz="4000" b="1" dirty="0">
                <a:latin typeface="Calibri"/>
              </a:rPr>
              <a:t> v </a:t>
            </a:r>
            <a:r>
              <a:rPr lang="en-US" sz="4000" b="1" dirty="0" err="1">
                <a:latin typeface="Calibri"/>
              </a:rPr>
              <a:t>kombinaci</a:t>
            </a:r>
            <a:r>
              <a:rPr lang="en-US" sz="4000" b="1" dirty="0">
                <a:latin typeface="Calibri"/>
              </a:rPr>
              <a:t>, u </a:t>
            </a:r>
            <a:r>
              <a:rPr lang="en-US" sz="4000" b="1" dirty="0" err="1">
                <a:latin typeface="Calibri"/>
              </a:rPr>
              <a:t>lidí</a:t>
            </a:r>
            <a:r>
              <a:rPr lang="en-US" sz="4000" b="1" dirty="0">
                <a:latin typeface="Calibri"/>
              </a:rPr>
              <a:t> </a:t>
            </a:r>
            <a:r>
              <a:rPr lang="en-US" sz="4000" b="1" u="sng" dirty="0">
                <a:latin typeface="Calibri"/>
              </a:rPr>
              <a:t>k </a:t>
            </a:r>
            <a:r>
              <a:rPr lang="en-US" sz="4000" b="1" u="sng" dirty="0" err="1">
                <a:latin typeface="Calibri"/>
              </a:rPr>
              <a:t>jednomu</a:t>
            </a:r>
            <a:r>
              <a:rPr lang="en-US" sz="4000" b="1" u="sng" dirty="0">
                <a:latin typeface="Calibri"/>
              </a:rPr>
              <a:t> </a:t>
            </a:r>
            <a:r>
              <a:rPr lang="en-US" sz="4000" b="1" u="sng" dirty="0" err="1">
                <a:latin typeface="Calibri"/>
              </a:rPr>
              <a:t>nebo</a:t>
            </a:r>
            <a:r>
              <a:rPr lang="en-US" sz="4000" b="1" u="sng" dirty="0">
                <a:latin typeface="Calibri"/>
              </a:rPr>
              <a:t> </a:t>
            </a:r>
            <a:r>
              <a:rPr lang="en-US" sz="4000" b="1" u="sng" dirty="0" err="1">
                <a:latin typeface="Calibri"/>
              </a:rPr>
              <a:t>několika</a:t>
            </a:r>
            <a:r>
              <a:rPr lang="en-US" sz="4000" b="1" u="sng" dirty="0">
                <a:latin typeface="Calibri"/>
              </a:rPr>
              <a:t> z </a:t>
            </a:r>
            <a:r>
              <a:rPr lang="en-US" sz="4000" b="1" u="sng" dirty="0" err="1">
                <a:latin typeface="Calibri"/>
              </a:rPr>
              <a:t>těchto</a:t>
            </a:r>
            <a:r>
              <a:rPr lang="en-US" sz="4000" b="1" u="sng" dirty="0">
                <a:latin typeface="Calibri"/>
              </a:rPr>
              <a:t> </a:t>
            </a:r>
            <a:r>
              <a:rPr lang="en-US" sz="4000" b="1" u="sng" dirty="0" err="1">
                <a:latin typeface="Calibri"/>
              </a:rPr>
              <a:t>konkrétních</a:t>
            </a:r>
            <a:r>
              <a:rPr lang="en-US" sz="4000" b="1" u="sng" dirty="0">
                <a:latin typeface="Calibri"/>
              </a:rPr>
              <a:t> </a:t>
            </a:r>
            <a:r>
              <a:rPr lang="en-US" sz="4000" b="1" u="sng" dirty="0" err="1">
                <a:latin typeface="Calibri"/>
              </a:rPr>
              <a:t>léčebných</a:t>
            </a:r>
            <a:r>
              <a:rPr lang="en-US" sz="4000" b="1" u="sng" dirty="0">
                <a:latin typeface="Calibri"/>
              </a:rPr>
              <a:t> </a:t>
            </a:r>
            <a:r>
              <a:rPr lang="en-US" sz="4000" b="1" u="sng" dirty="0" err="1">
                <a:latin typeface="Calibri"/>
              </a:rPr>
              <a:t>účelů</a:t>
            </a:r>
            <a:r>
              <a:rPr lang="en-US" sz="4000" u="sng" dirty="0">
                <a:latin typeface="Calibri"/>
              </a:rPr>
              <a:t>: </a:t>
            </a:r>
            <a:endParaRPr lang="cs-CZ" sz="4000" u="sng" dirty="0">
              <a:latin typeface="Calibri"/>
            </a:endParaRPr>
          </a:p>
          <a:p>
            <a:pPr marL="857250" lvl="1" indent="-457200">
              <a:buFont typeface="Wingdings" panose="05000000000000000000" pitchFamily="2" charset="2"/>
              <a:buChar char="§"/>
              <a:defRPr/>
            </a:pPr>
            <a:endParaRPr lang="cs-CZ" sz="2800" dirty="0">
              <a:latin typeface="Calibri"/>
            </a:endParaRPr>
          </a:p>
          <a:p>
            <a:pPr marL="857250" lvl="1" indent="-457200">
              <a:buFont typeface="Wingdings" panose="05000000000000000000" pitchFamily="2" charset="2"/>
              <a:buChar char="§"/>
              <a:defRPr/>
            </a:pPr>
            <a:r>
              <a:rPr lang="en-US" sz="3500" dirty="0" err="1">
                <a:latin typeface="Calibri"/>
              </a:rPr>
              <a:t>diagnostika</a:t>
            </a:r>
            <a:r>
              <a:rPr lang="en-US" sz="3500" dirty="0">
                <a:latin typeface="Calibri"/>
              </a:rPr>
              <a:t>, </a:t>
            </a:r>
            <a:r>
              <a:rPr lang="en-US" sz="3500" dirty="0" err="1">
                <a:latin typeface="Calibri"/>
              </a:rPr>
              <a:t>prevence</a:t>
            </a:r>
            <a:r>
              <a:rPr lang="en-US" sz="3500" dirty="0">
                <a:latin typeface="Calibri"/>
              </a:rPr>
              <a:t>, </a:t>
            </a:r>
            <a:r>
              <a:rPr lang="en-US" sz="3500" dirty="0" err="1">
                <a:latin typeface="Calibri"/>
              </a:rPr>
              <a:t>monitorování</a:t>
            </a:r>
            <a:r>
              <a:rPr lang="en-US" sz="3500" dirty="0">
                <a:latin typeface="Calibri"/>
              </a:rPr>
              <a:t>, </a:t>
            </a:r>
            <a:r>
              <a:rPr lang="en-US" sz="3500" dirty="0" err="1">
                <a:latin typeface="Calibri"/>
              </a:rPr>
              <a:t>predikce</a:t>
            </a:r>
            <a:r>
              <a:rPr lang="en-US" sz="3500" dirty="0">
                <a:latin typeface="Calibri"/>
              </a:rPr>
              <a:t>, </a:t>
            </a:r>
            <a:r>
              <a:rPr lang="en-US" sz="3500" dirty="0" err="1">
                <a:latin typeface="Calibri"/>
              </a:rPr>
              <a:t>prognóza</a:t>
            </a:r>
            <a:r>
              <a:rPr lang="en-US" sz="3500" dirty="0">
                <a:latin typeface="Calibri"/>
              </a:rPr>
              <a:t>, </a:t>
            </a:r>
            <a:r>
              <a:rPr lang="en-US" sz="3500" dirty="0" err="1">
                <a:latin typeface="Calibri"/>
              </a:rPr>
              <a:t>léčba</a:t>
            </a:r>
            <a:r>
              <a:rPr lang="en-US" sz="3500" dirty="0">
                <a:latin typeface="Calibri"/>
              </a:rPr>
              <a:t> </a:t>
            </a:r>
            <a:r>
              <a:rPr lang="en-US" sz="3500" dirty="0" err="1">
                <a:latin typeface="Calibri"/>
              </a:rPr>
              <a:t>nebo</a:t>
            </a:r>
            <a:r>
              <a:rPr lang="en-US" sz="3500" dirty="0">
                <a:latin typeface="Calibri"/>
              </a:rPr>
              <a:t> </a:t>
            </a:r>
            <a:r>
              <a:rPr lang="en-US" sz="3500" dirty="0" err="1">
                <a:latin typeface="Calibri"/>
              </a:rPr>
              <a:t>mírnění</a:t>
            </a:r>
            <a:r>
              <a:rPr lang="en-US" sz="3500" dirty="0">
                <a:latin typeface="Calibri"/>
              </a:rPr>
              <a:t> </a:t>
            </a:r>
            <a:r>
              <a:rPr lang="en-US" sz="3500" dirty="0" err="1">
                <a:latin typeface="Calibri"/>
              </a:rPr>
              <a:t>nemoci</a:t>
            </a:r>
            <a:r>
              <a:rPr lang="en-US" sz="3500" dirty="0">
                <a:latin typeface="Calibri"/>
              </a:rPr>
              <a:t>, </a:t>
            </a:r>
            <a:endParaRPr lang="cs-CZ" sz="3500" dirty="0">
              <a:latin typeface="Calibri"/>
            </a:endParaRPr>
          </a:p>
          <a:p>
            <a:pPr marL="857250" lvl="1" indent="-457200">
              <a:buFont typeface="Wingdings" panose="05000000000000000000" pitchFamily="2" charset="2"/>
              <a:buChar char="§"/>
              <a:defRPr/>
            </a:pPr>
            <a:r>
              <a:rPr lang="en-US" sz="3500" dirty="0" err="1">
                <a:latin typeface="Calibri"/>
              </a:rPr>
              <a:t>diagnostika</a:t>
            </a:r>
            <a:r>
              <a:rPr lang="en-US" sz="3500" dirty="0">
                <a:latin typeface="Calibri"/>
              </a:rPr>
              <a:t>, </a:t>
            </a:r>
            <a:r>
              <a:rPr lang="en-US" sz="3500" dirty="0" err="1">
                <a:latin typeface="Calibri"/>
              </a:rPr>
              <a:t>monitorování</a:t>
            </a:r>
            <a:r>
              <a:rPr lang="en-US" sz="3500" dirty="0">
                <a:latin typeface="Calibri"/>
              </a:rPr>
              <a:t>, </a:t>
            </a:r>
            <a:r>
              <a:rPr lang="en-US" sz="3500" dirty="0" err="1">
                <a:latin typeface="Calibri"/>
              </a:rPr>
              <a:t>léčba</a:t>
            </a:r>
            <a:r>
              <a:rPr lang="en-US" sz="3500" dirty="0">
                <a:latin typeface="Calibri"/>
              </a:rPr>
              <a:t>, </a:t>
            </a:r>
            <a:r>
              <a:rPr lang="en-US" sz="3500" dirty="0" err="1">
                <a:latin typeface="Calibri"/>
              </a:rPr>
              <a:t>mírnění</a:t>
            </a:r>
            <a:r>
              <a:rPr lang="en-US" sz="3500" dirty="0">
                <a:latin typeface="Calibri"/>
              </a:rPr>
              <a:t> </a:t>
            </a:r>
            <a:r>
              <a:rPr lang="en-US" sz="3500" dirty="0" err="1">
                <a:latin typeface="Calibri"/>
              </a:rPr>
              <a:t>nebo</a:t>
            </a:r>
            <a:r>
              <a:rPr lang="en-US" sz="3500" dirty="0">
                <a:latin typeface="Calibri"/>
              </a:rPr>
              <a:t> </a:t>
            </a:r>
            <a:r>
              <a:rPr lang="en-US" sz="3500" dirty="0" err="1">
                <a:latin typeface="Calibri"/>
              </a:rPr>
              <a:t>kompenzace</a:t>
            </a:r>
            <a:r>
              <a:rPr lang="en-US" sz="3500" dirty="0">
                <a:latin typeface="Calibri"/>
              </a:rPr>
              <a:t> </a:t>
            </a:r>
            <a:r>
              <a:rPr lang="en-US" sz="3500" dirty="0" err="1">
                <a:latin typeface="Calibri"/>
              </a:rPr>
              <a:t>poranění</a:t>
            </a:r>
            <a:r>
              <a:rPr lang="en-US" sz="3500" dirty="0">
                <a:latin typeface="Calibri"/>
              </a:rPr>
              <a:t> </a:t>
            </a:r>
            <a:r>
              <a:rPr lang="en-US" sz="3500" dirty="0" err="1">
                <a:latin typeface="Calibri"/>
              </a:rPr>
              <a:t>nebo</a:t>
            </a:r>
            <a:r>
              <a:rPr lang="en-US" sz="3500" dirty="0">
                <a:latin typeface="Calibri"/>
              </a:rPr>
              <a:t> </a:t>
            </a:r>
            <a:r>
              <a:rPr lang="en-US" sz="3500" dirty="0" err="1">
                <a:latin typeface="Calibri"/>
              </a:rPr>
              <a:t>zdravotního</a:t>
            </a:r>
            <a:r>
              <a:rPr lang="en-US" sz="3500" dirty="0">
                <a:latin typeface="Calibri"/>
              </a:rPr>
              <a:t> </a:t>
            </a:r>
            <a:r>
              <a:rPr lang="en-US" sz="3500" dirty="0" err="1">
                <a:latin typeface="Calibri"/>
              </a:rPr>
              <a:t>postižení</a:t>
            </a:r>
            <a:endParaRPr lang="cs-CZ" sz="3500" dirty="0">
              <a:latin typeface="Calibri"/>
            </a:endParaRPr>
          </a:p>
          <a:p>
            <a:pPr marL="857250" lvl="1" indent="-457200">
              <a:buFont typeface="Wingdings" panose="05000000000000000000" pitchFamily="2" charset="2"/>
              <a:buChar char="§"/>
              <a:defRPr/>
            </a:pPr>
            <a:r>
              <a:rPr lang="en-US" sz="3500" dirty="0" err="1">
                <a:latin typeface="Calibri"/>
              </a:rPr>
              <a:t>vyšetřování</a:t>
            </a:r>
            <a:r>
              <a:rPr lang="en-US" sz="3500" dirty="0">
                <a:latin typeface="Calibri"/>
              </a:rPr>
              <a:t>, </a:t>
            </a:r>
            <a:r>
              <a:rPr lang="en-US" sz="3500" dirty="0" err="1">
                <a:latin typeface="Calibri"/>
              </a:rPr>
              <a:t>náhrady</a:t>
            </a:r>
            <a:r>
              <a:rPr lang="en-US" sz="3500" dirty="0">
                <a:latin typeface="Calibri"/>
              </a:rPr>
              <a:t> </a:t>
            </a:r>
            <a:r>
              <a:rPr lang="en-US" sz="3500" dirty="0" err="1">
                <a:latin typeface="Calibri"/>
              </a:rPr>
              <a:t>nebo</a:t>
            </a:r>
            <a:r>
              <a:rPr lang="en-US" sz="3500" dirty="0">
                <a:latin typeface="Calibri"/>
              </a:rPr>
              <a:t> </a:t>
            </a:r>
            <a:r>
              <a:rPr lang="en-US" sz="3500" dirty="0" err="1">
                <a:latin typeface="Calibri"/>
              </a:rPr>
              <a:t>úpravy</a:t>
            </a:r>
            <a:r>
              <a:rPr lang="en-US" sz="3500" dirty="0">
                <a:latin typeface="Calibri"/>
              </a:rPr>
              <a:t> </a:t>
            </a:r>
            <a:r>
              <a:rPr lang="en-US" sz="3500" dirty="0" err="1">
                <a:latin typeface="Calibri"/>
              </a:rPr>
              <a:t>anatomické</a:t>
            </a:r>
            <a:r>
              <a:rPr lang="en-US" sz="3500" dirty="0">
                <a:latin typeface="Calibri"/>
              </a:rPr>
              <a:t> </a:t>
            </a:r>
            <a:r>
              <a:rPr lang="en-US" sz="3500" dirty="0" err="1">
                <a:latin typeface="Calibri"/>
              </a:rPr>
              <a:t>struktury</a:t>
            </a:r>
            <a:r>
              <a:rPr lang="en-US" sz="3500" dirty="0">
                <a:latin typeface="Calibri"/>
              </a:rPr>
              <a:t> </a:t>
            </a:r>
            <a:r>
              <a:rPr lang="en-US" sz="3500" dirty="0" err="1">
                <a:latin typeface="Calibri"/>
              </a:rPr>
              <a:t>nebo</a:t>
            </a:r>
            <a:r>
              <a:rPr lang="en-US" sz="3500" dirty="0">
                <a:latin typeface="Calibri"/>
              </a:rPr>
              <a:t> </a:t>
            </a:r>
            <a:r>
              <a:rPr lang="en-US" sz="3500" dirty="0" err="1">
                <a:latin typeface="Calibri"/>
              </a:rPr>
              <a:t>fyziologického</a:t>
            </a:r>
            <a:r>
              <a:rPr lang="en-US" sz="3500" dirty="0">
                <a:latin typeface="Calibri"/>
              </a:rPr>
              <a:t> </a:t>
            </a:r>
            <a:r>
              <a:rPr lang="en-US" sz="3500" dirty="0" err="1">
                <a:latin typeface="Calibri"/>
              </a:rPr>
              <a:t>či</a:t>
            </a:r>
            <a:r>
              <a:rPr lang="en-US" sz="3500" dirty="0">
                <a:latin typeface="Calibri"/>
              </a:rPr>
              <a:t> </a:t>
            </a:r>
            <a:r>
              <a:rPr lang="en-US" sz="3500" dirty="0" err="1">
                <a:latin typeface="Calibri"/>
              </a:rPr>
              <a:t>patologického</a:t>
            </a:r>
            <a:r>
              <a:rPr lang="en-US" sz="3500" dirty="0">
                <a:latin typeface="Calibri"/>
              </a:rPr>
              <a:t> </a:t>
            </a:r>
            <a:r>
              <a:rPr lang="en-US" sz="3500" dirty="0" err="1">
                <a:latin typeface="Calibri"/>
              </a:rPr>
              <a:t>procesu</a:t>
            </a:r>
            <a:r>
              <a:rPr lang="en-US" sz="3500" dirty="0">
                <a:latin typeface="Calibri"/>
              </a:rPr>
              <a:t> </a:t>
            </a:r>
            <a:r>
              <a:rPr lang="en-US" sz="3500" dirty="0" err="1">
                <a:latin typeface="Calibri"/>
              </a:rPr>
              <a:t>nebo</a:t>
            </a:r>
            <a:r>
              <a:rPr lang="en-US" sz="3500" dirty="0">
                <a:latin typeface="Calibri"/>
              </a:rPr>
              <a:t> </a:t>
            </a:r>
            <a:r>
              <a:rPr lang="en-US" sz="3500" dirty="0" err="1">
                <a:latin typeface="Calibri"/>
              </a:rPr>
              <a:t>stavu</a:t>
            </a:r>
            <a:endParaRPr lang="cs-CZ" sz="3500" dirty="0">
              <a:latin typeface="Calibri"/>
            </a:endParaRPr>
          </a:p>
          <a:p>
            <a:pPr marL="857250" lvl="1" indent="-457200">
              <a:buFont typeface="Wingdings" panose="05000000000000000000" pitchFamily="2" charset="2"/>
              <a:buChar char="§"/>
              <a:defRPr/>
            </a:pPr>
            <a:r>
              <a:rPr lang="en-US" sz="3500" dirty="0" err="1">
                <a:latin typeface="Calibri"/>
              </a:rPr>
              <a:t>poskytování</a:t>
            </a:r>
            <a:r>
              <a:rPr lang="en-US" sz="3500" dirty="0">
                <a:latin typeface="Calibri"/>
              </a:rPr>
              <a:t> </a:t>
            </a:r>
            <a:r>
              <a:rPr lang="en-US" sz="3500" dirty="0" err="1">
                <a:latin typeface="Calibri"/>
              </a:rPr>
              <a:t>informací</a:t>
            </a:r>
            <a:r>
              <a:rPr lang="en-US" sz="3500" dirty="0">
                <a:latin typeface="Calibri"/>
              </a:rPr>
              <a:t> </a:t>
            </a:r>
            <a:r>
              <a:rPr lang="en-US" sz="3500" dirty="0" err="1">
                <a:latin typeface="Calibri"/>
              </a:rPr>
              <a:t>prostřednictvím</a:t>
            </a:r>
            <a:r>
              <a:rPr lang="en-US" sz="3500" dirty="0">
                <a:latin typeface="Calibri"/>
              </a:rPr>
              <a:t> </a:t>
            </a:r>
            <a:r>
              <a:rPr lang="en-US" sz="3500" dirty="0" err="1">
                <a:latin typeface="Calibri"/>
              </a:rPr>
              <a:t>vyšetření</a:t>
            </a:r>
            <a:r>
              <a:rPr lang="en-US" sz="3500" dirty="0">
                <a:latin typeface="Calibri"/>
              </a:rPr>
              <a:t> in vitro, </a:t>
            </a:r>
            <a:r>
              <a:rPr lang="en-US" sz="3500" dirty="0" err="1">
                <a:latin typeface="Calibri"/>
              </a:rPr>
              <a:t>pokud</a:t>
            </a:r>
            <a:r>
              <a:rPr lang="en-US" sz="3500" dirty="0">
                <a:latin typeface="Calibri"/>
              </a:rPr>
              <a:t> </a:t>
            </a:r>
            <a:r>
              <a:rPr lang="en-US" sz="3500" dirty="0" err="1">
                <a:latin typeface="Calibri"/>
              </a:rPr>
              <a:t>jde</a:t>
            </a:r>
            <a:r>
              <a:rPr lang="en-US" sz="3500" dirty="0">
                <a:latin typeface="Calibri"/>
              </a:rPr>
              <a:t> o </a:t>
            </a:r>
            <a:r>
              <a:rPr lang="en-US" sz="3500" dirty="0" err="1">
                <a:latin typeface="Calibri"/>
              </a:rPr>
              <a:t>vzorky</a:t>
            </a:r>
            <a:r>
              <a:rPr lang="en-US" sz="3500" dirty="0">
                <a:latin typeface="Calibri"/>
              </a:rPr>
              <a:t> </a:t>
            </a:r>
            <a:r>
              <a:rPr lang="en-US" sz="3500" dirty="0" err="1">
                <a:latin typeface="Calibri"/>
              </a:rPr>
              <a:t>pocházející</a:t>
            </a:r>
            <a:r>
              <a:rPr lang="en-US" sz="3500" dirty="0">
                <a:latin typeface="Calibri"/>
              </a:rPr>
              <a:t> z </a:t>
            </a:r>
            <a:r>
              <a:rPr lang="en-US" sz="3500" dirty="0" err="1">
                <a:latin typeface="Calibri"/>
              </a:rPr>
              <a:t>lidského</a:t>
            </a:r>
            <a:r>
              <a:rPr lang="en-US" sz="3500" dirty="0">
                <a:latin typeface="Calibri"/>
              </a:rPr>
              <a:t> </a:t>
            </a:r>
            <a:r>
              <a:rPr lang="en-US" sz="3500" dirty="0" err="1">
                <a:latin typeface="Calibri"/>
              </a:rPr>
              <a:t>těla</a:t>
            </a:r>
            <a:r>
              <a:rPr lang="en-US" sz="3500" dirty="0">
                <a:latin typeface="Calibri"/>
              </a:rPr>
              <a:t>, </a:t>
            </a:r>
            <a:r>
              <a:rPr lang="en-US" sz="3500" dirty="0" err="1">
                <a:latin typeface="Calibri"/>
              </a:rPr>
              <a:t>včetně</a:t>
            </a:r>
            <a:r>
              <a:rPr lang="en-US" sz="3500" dirty="0">
                <a:latin typeface="Calibri"/>
              </a:rPr>
              <a:t> </a:t>
            </a:r>
            <a:r>
              <a:rPr lang="en-US" sz="3500" dirty="0" err="1">
                <a:latin typeface="Calibri"/>
              </a:rPr>
              <a:t>darovaných</a:t>
            </a:r>
            <a:r>
              <a:rPr lang="en-US" sz="3500" dirty="0">
                <a:latin typeface="Calibri"/>
              </a:rPr>
              <a:t> </a:t>
            </a:r>
            <a:r>
              <a:rPr lang="en-US" sz="3500" dirty="0" err="1">
                <a:latin typeface="Calibri"/>
              </a:rPr>
              <a:t>orgánů</a:t>
            </a:r>
            <a:r>
              <a:rPr lang="en-US" sz="3500" dirty="0">
                <a:latin typeface="Calibri"/>
              </a:rPr>
              <a:t>, </a:t>
            </a:r>
            <a:r>
              <a:rPr lang="en-US" sz="3500" dirty="0" err="1">
                <a:latin typeface="Calibri"/>
              </a:rPr>
              <a:t>krve</a:t>
            </a:r>
            <a:endParaRPr lang="cs-CZ" sz="3000" dirty="0">
              <a:latin typeface="Calibri"/>
            </a:endParaRPr>
          </a:p>
          <a:p>
            <a:pPr marL="857250" lvl="1" indent="-457200">
              <a:buFont typeface="Wingdings" panose="05000000000000000000" pitchFamily="2" charset="2"/>
              <a:buChar char="§"/>
              <a:defRPr/>
            </a:pPr>
            <a:endParaRPr lang="cs-CZ" sz="2800" dirty="0">
              <a:latin typeface="Calibri"/>
            </a:endParaRPr>
          </a:p>
          <a:p>
            <a:pPr marL="0" lvl="1" indent="0">
              <a:buNone/>
              <a:defRPr/>
            </a:pPr>
            <a:r>
              <a:rPr lang="en-US" sz="4000" dirty="0" err="1">
                <a:latin typeface="Calibri"/>
              </a:rPr>
              <a:t>který</a:t>
            </a:r>
            <a:r>
              <a:rPr lang="en-US" sz="4000" dirty="0">
                <a:latin typeface="Calibri"/>
              </a:rPr>
              <a:t> </a:t>
            </a:r>
            <a:r>
              <a:rPr lang="en-US" sz="4000" dirty="0" err="1">
                <a:latin typeface="Calibri"/>
              </a:rPr>
              <a:t>nedosahuje</a:t>
            </a:r>
            <a:r>
              <a:rPr lang="en-US" sz="4000" dirty="0">
                <a:latin typeface="Calibri"/>
              </a:rPr>
              <a:t> </a:t>
            </a:r>
            <a:r>
              <a:rPr lang="en-US" sz="4000" dirty="0" err="1">
                <a:latin typeface="Calibri"/>
              </a:rPr>
              <a:t>svého</a:t>
            </a:r>
            <a:r>
              <a:rPr lang="en-US" sz="4000" dirty="0">
                <a:latin typeface="Calibri"/>
              </a:rPr>
              <a:t> </a:t>
            </a:r>
            <a:r>
              <a:rPr lang="en-US" sz="4000" dirty="0" err="1">
                <a:latin typeface="Calibri"/>
              </a:rPr>
              <a:t>hlavního</a:t>
            </a:r>
            <a:r>
              <a:rPr lang="en-US" sz="4000" dirty="0">
                <a:latin typeface="Calibri"/>
              </a:rPr>
              <a:t> </a:t>
            </a:r>
            <a:r>
              <a:rPr lang="en-US" sz="4000" dirty="0" err="1">
                <a:latin typeface="Calibri"/>
              </a:rPr>
              <a:t>určeného</a:t>
            </a:r>
            <a:r>
              <a:rPr lang="en-US" sz="4000" dirty="0">
                <a:latin typeface="Calibri"/>
              </a:rPr>
              <a:t> </a:t>
            </a:r>
            <a:r>
              <a:rPr lang="en-US" sz="4000" dirty="0" err="1">
                <a:latin typeface="Calibri"/>
              </a:rPr>
              <a:t>účinku</a:t>
            </a:r>
            <a:r>
              <a:rPr lang="en-US" sz="4000" dirty="0">
                <a:latin typeface="Calibri"/>
              </a:rPr>
              <a:t> v </a:t>
            </a:r>
            <a:r>
              <a:rPr lang="en-US" sz="4000" dirty="0" err="1">
                <a:latin typeface="Calibri"/>
              </a:rPr>
              <a:t>lidském</a:t>
            </a:r>
            <a:r>
              <a:rPr lang="en-US" sz="4000" dirty="0">
                <a:latin typeface="Calibri"/>
              </a:rPr>
              <a:t> </a:t>
            </a:r>
            <a:r>
              <a:rPr lang="en-US" sz="4000" dirty="0" err="1">
                <a:latin typeface="Calibri"/>
              </a:rPr>
              <a:t>těle</a:t>
            </a:r>
            <a:r>
              <a:rPr lang="en-US" sz="4000" dirty="0">
                <a:latin typeface="Calibri"/>
              </a:rPr>
              <a:t> </a:t>
            </a:r>
            <a:r>
              <a:rPr lang="en-US" sz="4000" dirty="0" err="1">
                <a:latin typeface="Calibri"/>
              </a:rPr>
              <a:t>nebo</a:t>
            </a:r>
            <a:r>
              <a:rPr lang="en-US" sz="4000" dirty="0">
                <a:latin typeface="Calibri"/>
              </a:rPr>
              <a:t> </a:t>
            </a:r>
            <a:r>
              <a:rPr lang="en-US" sz="4000" dirty="0" err="1">
                <a:latin typeface="Calibri"/>
              </a:rPr>
              <a:t>na</a:t>
            </a:r>
            <a:r>
              <a:rPr lang="en-US" sz="4000" dirty="0">
                <a:latin typeface="Calibri"/>
              </a:rPr>
              <a:t> </a:t>
            </a:r>
            <a:r>
              <a:rPr lang="en-US" sz="4000" dirty="0" err="1">
                <a:latin typeface="Calibri"/>
              </a:rPr>
              <a:t>jeho</a:t>
            </a:r>
            <a:r>
              <a:rPr lang="en-US" sz="4000" dirty="0">
                <a:latin typeface="Calibri"/>
              </a:rPr>
              <a:t> </a:t>
            </a:r>
            <a:r>
              <a:rPr lang="en-US" sz="4000" dirty="0" err="1">
                <a:latin typeface="Calibri"/>
              </a:rPr>
              <a:t>povrchu</a:t>
            </a:r>
            <a:r>
              <a:rPr lang="en-US" sz="4000" dirty="0">
                <a:latin typeface="Calibri"/>
              </a:rPr>
              <a:t> </a:t>
            </a:r>
            <a:r>
              <a:rPr lang="en-US" sz="4000" dirty="0" err="1">
                <a:latin typeface="Calibri"/>
              </a:rPr>
              <a:t>farmakologickými</a:t>
            </a:r>
            <a:r>
              <a:rPr lang="en-US" sz="4000" dirty="0">
                <a:latin typeface="Calibri"/>
              </a:rPr>
              <a:t>, </a:t>
            </a:r>
            <a:r>
              <a:rPr lang="en-US" sz="4000" dirty="0" err="1">
                <a:latin typeface="Calibri"/>
              </a:rPr>
              <a:t>imunologickými</a:t>
            </a:r>
            <a:r>
              <a:rPr lang="en-US" sz="4000" dirty="0">
                <a:latin typeface="Calibri"/>
              </a:rPr>
              <a:t> ani </a:t>
            </a:r>
            <a:r>
              <a:rPr lang="en-US" sz="4000" dirty="0" err="1">
                <a:latin typeface="Calibri"/>
              </a:rPr>
              <a:t>metabolickými</a:t>
            </a:r>
            <a:r>
              <a:rPr lang="en-US" sz="4000" dirty="0">
                <a:latin typeface="Calibri"/>
              </a:rPr>
              <a:t> </a:t>
            </a:r>
            <a:r>
              <a:rPr lang="en-US" sz="4000" dirty="0" err="1">
                <a:latin typeface="Calibri"/>
              </a:rPr>
              <a:t>účinky</a:t>
            </a:r>
            <a:r>
              <a:rPr lang="en-US" sz="4000" dirty="0">
                <a:latin typeface="Calibri"/>
              </a:rPr>
              <a:t>, </a:t>
            </a:r>
            <a:r>
              <a:rPr lang="en-US" sz="4000" dirty="0" err="1">
                <a:latin typeface="Calibri"/>
              </a:rPr>
              <a:t>jehož</a:t>
            </a:r>
            <a:r>
              <a:rPr lang="en-US" sz="4000" dirty="0">
                <a:latin typeface="Calibri"/>
              </a:rPr>
              <a:t> </a:t>
            </a:r>
            <a:r>
              <a:rPr lang="en-US" sz="4000" dirty="0" err="1">
                <a:latin typeface="Calibri"/>
              </a:rPr>
              <a:t>funkce</a:t>
            </a:r>
            <a:r>
              <a:rPr lang="en-US" sz="4000" dirty="0">
                <a:latin typeface="Calibri"/>
              </a:rPr>
              <a:t> </a:t>
            </a:r>
            <a:r>
              <a:rPr lang="en-US" sz="4000" dirty="0" err="1">
                <a:latin typeface="Calibri"/>
              </a:rPr>
              <a:t>však</a:t>
            </a:r>
            <a:r>
              <a:rPr lang="en-US" sz="4000" dirty="0">
                <a:latin typeface="Calibri"/>
              </a:rPr>
              <a:t> </a:t>
            </a:r>
            <a:r>
              <a:rPr lang="en-US" sz="4000" dirty="0" err="1">
                <a:latin typeface="Calibri"/>
              </a:rPr>
              <a:t>může</a:t>
            </a:r>
            <a:r>
              <a:rPr lang="en-US" sz="4000" dirty="0">
                <a:latin typeface="Calibri"/>
              </a:rPr>
              <a:t> </a:t>
            </a:r>
            <a:r>
              <a:rPr lang="en-US" sz="4000" dirty="0" err="1">
                <a:latin typeface="Calibri"/>
              </a:rPr>
              <a:t>být</a:t>
            </a:r>
            <a:r>
              <a:rPr lang="en-US" sz="4000" dirty="0">
                <a:latin typeface="Calibri"/>
              </a:rPr>
              <a:t> </a:t>
            </a:r>
            <a:r>
              <a:rPr lang="en-US" sz="4000" dirty="0" err="1">
                <a:latin typeface="Calibri"/>
              </a:rPr>
              <a:t>takovými</a:t>
            </a:r>
            <a:r>
              <a:rPr lang="en-US" sz="4000" dirty="0">
                <a:latin typeface="Calibri"/>
              </a:rPr>
              <a:t> </a:t>
            </a:r>
            <a:r>
              <a:rPr lang="en-US" sz="4000" dirty="0" err="1">
                <a:latin typeface="Calibri"/>
              </a:rPr>
              <a:t>účinky</a:t>
            </a:r>
            <a:r>
              <a:rPr lang="en-US" sz="4000" dirty="0">
                <a:latin typeface="Calibri"/>
              </a:rPr>
              <a:t> </a:t>
            </a:r>
            <a:r>
              <a:rPr lang="en-US" sz="4000" dirty="0" err="1">
                <a:latin typeface="Calibri"/>
              </a:rPr>
              <a:t>podpořena</a:t>
            </a:r>
            <a:r>
              <a:rPr lang="en-US" sz="4000" dirty="0">
                <a:latin typeface="Calibri"/>
              </a:rPr>
              <a:t> </a:t>
            </a:r>
            <a:endParaRPr lang="cs-CZ" sz="4000" dirty="0">
              <a:latin typeface="Calibri"/>
            </a:endParaRPr>
          </a:p>
          <a:p>
            <a:pPr>
              <a:buFont typeface="Wingdings" panose="05000000000000000000" pitchFamily="2" charset="2"/>
              <a:buChar char="§"/>
              <a:defRPr/>
            </a:pPr>
            <a:endParaRPr lang="cs-CZ" dirty="0">
              <a:latin typeface="Calibri"/>
            </a:endParaRPr>
          </a:p>
          <a:p>
            <a:pPr>
              <a:buFont typeface="Wingdings" panose="05000000000000000000" pitchFamily="2" charset="2"/>
              <a:buChar char="§"/>
              <a:defRPr/>
            </a:pPr>
            <a:endParaRPr lang="cs-CZ" sz="2200" dirty="0">
              <a:latin typeface="Calibri"/>
            </a:endParaRPr>
          </a:p>
          <a:p>
            <a:pPr marL="0" indent="0">
              <a:buNone/>
              <a:defRPr/>
            </a:pPr>
            <a:r>
              <a:rPr lang="cs-CZ" sz="3500" dirty="0">
                <a:latin typeface="Calibri"/>
              </a:rPr>
              <a:t>Výše uvedený text definice není kompletní, definice v MDR je mnohem rozsáhlejší </a:t>
            </a:r>
          </a:p>
          <a:p>
            <a:pPr>
              <a:buFont typeface="Wingdings" panose="05000000000000000000" pitchFamily="2" charset="2"/>
              <a:buChar char="§"/>
              <a:defRPr/>
            </a:pPr>
            <a:endParaRPr lang="cs-CZ" sz="3400" dirty="0">
              <a:latin typeface="Calibri"/>
            </a:endParaRPr>
          </a:p>
          <a:p>
            <a:pPr marL="0" indent="0">
              <a:buNone/>
              <a:defRPr/>
            </a:pPr>
            <a:r>
              <a:rPr lang="cs-CZ" sz="3800" b="1" dirty="0">
                <a:latin typeface="Calibri"/>
              </a:rPr>
              <a:t>Definice pokrývá široké spektrum výrobků – od náplasti po NMR, systémy AI a umělé srdce</a:t>
            </a:r>
            <a:endParaRPr lang="en-US" sz="3800" b="1" dirty="0">
              <a:latin typeface="Calibri"/>
            </a:endParaRPr>
          </a:p>
        </p:txBody>
      </p:sp>
      <p:sp>
        <p:nvSpPr>
          <p:cNvPr id="2" name="Zástupný symbol pro datum 3">
            <a:extLst>
              <a:ext uri="{FF2B5EF4-FFF2-40B4-BE49-F238E27FC236}">
                <a16:creationId xmlns:a16="http://schemas.microsoft.com/office/drawing/2014/main" id="{50ABB97C-7C7F-69FA-0057-48B23B9DFCF8}"/>
              </a:ext>
            </a:extLst>
          </p:cNvPr>
          <p:cNvSpPr>
            <a:spLocks noGrp="1"/>
          </p:cNvSpPr>
          <p:nvPr>
            <p:ph type="dt" sz="half" idx="10"/>
          </p:nvPr>
        </p:nvSpPr>
        <p:spPr>
          <a:xfrm>
            <a:off x="3193773" y="6300580"/>
            <a:ext cx="1050235" cy="253916"/>
          </a:xfrm>
        </p:spPr>
        <p:txBody>
          <a:bodyPr/>
          <a:lstStyle/>
          <a:p>
            <a:fld id="{3C0C5CDD-1B17-482A-8451-DBE42761B1C3}" type="datetime1">
              <a:rPr lang="cs-CZ" smtClean="0"/>
              <a:t>21.05.2026</a:t>
            </a:fld>
            <a:endParaRPr lang="cs-CZ" dirty="0"/>
          </a:p>
        </p:txBody>
      </p:sp>
    </p:spTree>
    <p:extLst>
      <p:ext uri="{BB962C8B-B14F-4D97-AF65-F5344CB8AC3E}">
        <p14:creationId xmlns:p14="http://schemas.microsoft.com/office/powerpoint/2010/main" val="149438558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A4DDA5-4F36-67A4-BF27-3CEAE5708D71}"/>
              </a:ext>
            </a:extLst>
          </p:cNvPr>
          <p:cNvSpPr>
            <a:spLocks noGrp="1"/>
          </p:cNvSpPr>
          <p:nvPr>
            <p:ph type="title"/>
          </p:nvPr>
        </p:nvSpPr>
        <p:spPr>
          <a:xfrm>
            <a:off x="838200" y="1133061"/>
            <a:ext cx="10515600" cy="557627"/>
          </a:xfrm>
        </p:spPr>
        <p:txBody>
          <a:bodyPr>
            <a:normAutofit/>
          </a:bodyPr>
          <a:lstStyle/>
          <a:p>
            <a:r>
              <a:rPr lang="cs-CZ" dirty="0"/>
              <a:t>Naplnění definice ZP je podmínkou pro provádění KZ</a:t>
            </a:r>
            <a:endParaRPr lang="en-GB" dirty="0"/>
          </a:p>
        </p:txBody>
      </p:sp>
      <p:sp>
        <p:nvSpPr>
          <p:cNvPr id="3" name="Zástupný obsah 2">
            <a:extLst>
              <a:ext uri="{FF2B5EF4-FFF2-40B4-BE49-F238E27FC236}">
                <a16:creationId xmlns:a16="http://schemas.microsoft.com/office/drawing/2014/main" id="{51774203-F19F-9052-1551-05F90E80F2E8}"/>
              </a:ext>
            </a:extLst>
          </p:cNvPr>
          <p:cNvSpPr>
            <a:spLocks noGrp="1"/>
          </p:cNvSpPr>
          <p:nvPr>
            <p:ph idx="1"/>
          </p:nvPr>
        </p:nvSpPr>
        <p:spPr/>
        <p:txBody>
          <a:bodyPr>
            <a:normAutofit/>
          </a:bodyPr>
          <a:lstStyle/>
          <a:p>
            <a:pPr marL="0" indent="0" algn="just">
              <a:buNone/>
            </a:pPr>
            <a:r>
              <a:rPr lang="cs-CZ" sz="2400" b="1" dirty="0"/>
              <a:t>Není-li ve výzkumném projektu naplněna definice ZP, nejde o KZ ZP</a:t>
            </a:r>
          </a:p>
          <a:p>
            <a:pPr marL="0" indent="0" algn="just">
              <a:buNone/>
            </a:pPr>
            <a:endParaRPr lang="cs-CZ" sz="2400" dirty="0"/>
          </a:p>
          <a:p>
            <a:pPr marL="0" indent="0" algn="just">
              <a:buNone/>
            </a:pPr>
            <a:r>
              <a:rPr lang="cs-CZ" sz="2400" dirty="0"/>
              <a:t>„Klíčové je použití výrobku, resp. naplnění definice ZP dle MDR“</a:t>
            </a:r>
            <a:endParaRPr lang="en-GB" sz="2400" dirty="0"/>
          </a:p>
        </p:txBody>
      </p:sp>
      <p:sp>
        <p:nvSpPr>
          <p:cNvPr id="4" name="Zástupný symbol pro datum 3">
            <a:extLst>
              <a:ext uri="{FF2B5EF4-FFF2-40B4-BE49-F238E27FC236}">
                <a16:creationId xmlns:a16="http://schemas.microsoft.com/office/drawing/2014/main" id="{C00172E6-6A50-BCA2-FFF2-603782070900}"/>
              </a:ext>
            </a:extLst>
          </p:cNvPr>
          <p:cNvSpPr>
            <a:spLocks noGrp="1"/>
          </p:cNvSpPr>
          <p:nvPr>
            <p:ph type="dt" sz="half" idx="10"/>
          </p:nvPr>
        </p:nvSpPr>
        <p:spPr>
          <a:xfrm>
            <a:off x="3193773" y="6300580"/>
            <a:ext cx="1050235" cy="253916"/>
          </a:xfrm>
        </p:spPr>
        <p:txBody>
          <a:bodyPr/>
          <a:lstStyle/>
          <a:p>
            <a:fld id="{3C0C5CDD-1B17-482A-8451-DBE42761B1C3}" type="datetime1">
              <a:rPr lang="cs-CZ" smtClean="0"/>
              <a:t>21.05.2026</a:t>
            </a:fld>
            <a:endParaRPr lang="cs-CZ" dirty="0"/>
          </a:p>
        </p:txBody>
      </p:sp>
      <p:sp>
        <p:nvSpPr>
          <p:cNvPr id="5" name="Zástupný symbol pro zápatí 4">
            <a:extLst>
              <a:ext uri="{FF2B5EF4-FFF2-40B4-BE49-F238E27FC236}">
                <a16:creationId xmlns:a16="http://schemas.microsoft.com/office/drawing/2014/main" id="{A5E79A65-1552-4C33-4E81-F642BF4D3707}"/>
              </a:ext>
            </a:extLst>
          </p:cNvPr>
          <p:cNvSpPr>
            <a:spLocks noGrp="1"/>
          </p:cNvSpPr>
          <p:nvPr>
            <p:ph type="ftr" sz="quarter" idx="4294967295"/>
          </p:nvPr>
        </p:nvSpPr>
        <p:spPr/>
        <p:txBody>
          <a:bodyPr/>
          <a:lstStyle/>
          <a:p>
            <a:endParaRPr lang="cs-CZ" dirty="0"/>
          </a:p>
        </p:txBody>
      </p:sp>
    </p:spTree>
    <p:extLst>
      <p:ext uri="{BB962C8B-B14F-4D97-AF65-F5344CB8AC3E}">
        <p14:creationId xmlns:p14="http://schemas.microsoft.com/office/powerpoint/2010/main" val="34763505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9938BF-3816-4D9A-B422-6D824D653182}"/>
              </a:ext>
            </a:extLst>
          </p:cNvPr>
          <p:cNvSpPr>
            <a:spLocks noGrp="1"/>
          </p:cNvSpPr>
          <p:nvPr>
            <p:ph type="title"/>
          </p:nvPr>
        </p:nvSpPr>
        <p:spPr/>
        <p:txBody>
          <a:bodyPr/>
          <a:lstStyle/>
          <a:p>
            <a:r>
              <a:rPr lang="cs-CZ" dirty="0"/>
              <a:t>Definice dle MDR a IVDR</a:t>
            </a:r>
          </a:p>
        </p:txBody>
      </p:sp>
      <p:sp>
        <p:nvSpPr>
          <p:cNvPr id="3" name="Zástupný obsah 2">
            <a:extLst>
              <a:ext uri="{FF2B5EF4-FFF2-40B4-BE49-F238E27FC236}">
                <a16:creationId xmlns:a16="http://schemas.microsoft.com/office/drawing/2014/main" id="{BBA68B9A-D69B-4015-ABF7-A3B9F490320F}"/>
              </a:ext>
            </a:extLst>
          </p:cNvPr>
          <p:cNvSpPr>
            <a:spLocks noGrp="1"/>
          </p:cNvSpPr>
          <p:nvPr>
            <p:ph idx="1"/>
          </p:nvPr>
        </p:nvSpPr>
        <p:spPr/>
        <p:txBody>
          <a:bodyPr>
            <a:normAutofit lnSpcReduction="10000"/>
          </a:bodyPr>
          <a:lstStyle/>
          <a:p>
            <a:pPr>
              <a:buFont typeface="Wingdings" panose="05000000000000000000" pitchFamily="2" charset="2"/>
              <a:buChar char="§"/>
            </a:pPr>
            <a:r>
              <a:rPr lang="cs-CZ" sz="2400" b="1" dirty="0"/>
              <a:t>Klinická zkouška,</a:t>
            </a:r>
            <a:r>
              <a:rPr lang="cs-CZ" sz="2400" dirty="0"/>
              <a:t> </a:t>
            </a:r>
            <a:r>
              <a:rPr lang="cs-CZ" sz="2400" b="1" dirty="0"/>
              <a:t>dále také jen KZ</a:t>
            </a:r>
            <a:r>
              <a:rPr lang="cs-CZ" sz="2400" dirty="0"/>
              <a:t> je systematické zkoušení na jednom nebo více lidských subjektech prováděné s cílem posoudit bezpečnost nebo účinnost zdravotnického prostředku</a:t>
            </a:r>
          </a:p>
          <a:p>
            <a:pPr>
              <a:buFont typeface="Wingdings" panose="05000000000000000000" pitchFamily="2" charset="2"/>
              <a:buChar char="§"/>
            </a:pPr>
            <a:endParaRPr lang="cs-CZ" sz="900" dirty="0"/>
          </a:p>
          <a:p>
            <a:pPr>
              <a:buFont typeface="Wingdings" panose="05000000000000000000" pitchFamily="2" charset="2"/>
              <a:buChar char="§"/>
            </a:pPr>
            <a:r>
              <a:rPr lang="cs-CZ" sz="2400" b="1" dirty="0"/>
              <a:t>Studií funkční způsobilosti, dále také jen SFZ </a:t>
            </a:r>
            <a:r>
              <a:rPr lang="cs-CZ" sz="2400" dirty="0"/>
              <a:t>se dle čl. 2 odst. 42 IVDR rozumí studie prováděná za účelem stanovení nebo potvrzení analytické nebo klinické funkce prostředku („dále jen SFZ“)</a:t>
            </a:r>
          </a:p>
          <a:p>
            <a:pPr marL="0" indent="0">
              <a:buNone/>
            </a:pPr>
            <a:endParaRPr lang="cs-CZ" sz="2400" dirty="0"/>
          </a:p>
          <a:p>
            <a:pPr algn="just">
              <a:buFont typeface="Wingdings" panose="05000000000000000000" pitchFamily="2" charset="2"/>
              <a:buChar char="§"/>
            </a:pPr>
            <a:r>
              <a:rPr lang="cs-CZ" sz="2600" b="1" dirty="0"/>
              <a:t>Etická komise, dále také jen EK </a:t>
            </a:r>
            <a:r>
              <a:rPr lang="cs-CZ" sz="2600" dirty="0"/>
              <a:t>je nezávislý orgán zřízený v členském státě v souladu s právními předpisy tohoto členského státu, který je zmocněn vydávat stanoviska pro účely tohoto nařízení s přihlédnutím k názorům laické veřejnosti, zejména pacientů nebo organizací pacientů</a:t>
            </a:r>
          </a:p>
          <a:p>
            <a:pPr algn="just"/>
            <a:endParaRPr lang="cs-CZ" dirty="0"/>
          </a:p>
          <a:p>
            <a:pPr marL="0" indent="0" algn="just">
              <a:buNone/>
            </a:pPr>
            <a:endParaRPr lang="cs-CZ" dirty="0"/>
          </a:p>
        </p:txBody>
      </p:sp>
      <p:sp>
        <p:nvSpPr>
          <p:cNvPr id="4" name="Zástupný symbol pro datum 3">
            <a:extLst>
              <a:ext uri="{FF2B5EF4-FFF2-40B4-BE49-F238E27FC236}">
                <a16:creationId xmlns:a16="http://schemas.microsoft.com/office/drawing/2014/main" id="{CE2144B4-8109-4947-959F-B9B56902BA76}"/>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a:extLst>
              <a:ext uri="{FF2B5EF4-FFF2-40B4-BE49-F238E27FC236}">
                <a16:creationId xmlns:a16="http://schemas.microsoft.com/office/drawing/2014/main" id="{3896E65A-64EF-45EA-B384-7CF835610F60}"/>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136019328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7E59148-997C-18B1-C23E-13F2F3F021D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8FEE747-7CDF-EB69-051D-9E94ED1E5F7E}"/>
              </a:ext>
            </a:extLst>
          </p:cNvPr>
          <p:cNvSpPr>
            <a:spLocks noGrp="1"/>
          </p:cNvSpPr>
          <p:nvPr>
            <p:ph type="title"/>
          </p:nvPr>
        </p:nvSpPr>
        <p:spPr/>
        <p:txBody>
          <a:bodyPr/>
          <a:lstStyle/>
          <a:p>
            <a:r>
              <a:rPr lang="cs-CZ" dirty="0"/>
              <a:t>Poznámky</a:t>
            </a:r>
          </a:p>
        </p:txBody>
      </p:sp>
      <p:sp>
        <p:nvSpPr>
          <p:cNvPr id="3" name="Zástupný obsah 2">
            <a:extLst>
              <a:ext uri="{FF2B5EF4-FFF2-40B4-BE49-F238E27FC236}">
                <a16:creationId xmlns:a16="http://schemas.microsoft.com/office/drawing/2014/main" id="{30D561FB-B2F4-A578-C8EC-F45FEE486AA5}"/>
              </a:ext>
            </a:extLst>
          </p:cNvPr>
          <p:cNvSpPr>
            <a:spLocks noGrp="1"/>
          </p:cNvSpPr>
          <p:nvPr>
            <p:ph idx="1"/>
          </p:nvPr>
        </p:nvSpPr>
        <p:spPr/>
        <p:txBody>
          <a:bodyPr>
            <a:normAutofit/>
          </a:bodyPr>
          <a:lstStyle/>
          <a:p>
            <a:pPr algn="just">
              <a:buFont typeface="Wingdings" panose="05000000000000000000" pitchFamily="2" charset="2"/>
              <a:buChar char="§"/>
            </a:pPr>
            <a:r>
              <a:rPr lang="cs-CZ" sz="2400" dirty="0"/>
              <a:t>Existují různé typy KZ, resp. SFZ dle legislativy (jednotlivé typy KZ, resp. SFZ nejsou předmětem této prezentace)</a:t>
            </a:r>
          </a:p>
          <a:p>
            <a:pPr algn="just">
              <a:buFont typeface="Wingdings" panose="05000000000000000000" pitchFamily="2" charset="2"/>
              <a:buChar char="§"/>
            </a:pPr>
            <a:r>
              <a:rPr lang="cs-CZ" sz="2400" dirty="0"/>
              <a:t>Z hlediska posuzování EK je jedno o jaký typ KZ resp. SFZ se jedná</a:t>
            </a:r>
          </a:p>
          <a:p>
            <a:pPr algn="just">
              <a:buFont typeface="Wingdings" panose="05000000000000000000" pitchFamily="2" charset="2"/>
              <a:buChar char="§"/>
            </a:pPr>
            <a:r>
              <a:rPr lang="cs-CZ" sz="2400" dirty="0"/>
              <a:t>Ne všechny typy KZ, resp. SFZ vyžadují ohlášení/povolení Ústavem</a:t>
            </a:r>
          </a:p>
          <a:p>
            <a:pPr algn="just">
              <a:buFont typeface="Wingdings" panose="05000000000000000000" pitchFamily="2" charset="2"/>
              <a:buChar char="§"/>
            </a:pPr>
            <a:r>
              <a:rPr lang="cs-CZ" sz="2400" dirty="0"/>
              <a:t>Za KZ, resp. SFZ nese vždy zodpovědnost zadavatel</a:t>
            </a:r>
          </a:p>
          <a:p>
            <a:pPr algn="just">
              <a:buFont typeface="Wingdings" panose="05000000000000000000" pitchFamily="2" charset="2"/>
              <a:buChar char="§"/>
            </a:pPr>
            <a:r>
              <a:rPr lang="cs-CZ" sz="2400" dirty="0"/>
              <a:t>EK může hrát významnou roli v záchytu nepovolených KZ (může ochránit  poskytovatele zdravotní péče v případě, že je zadavatelem výzkumných projektů)  </a:t>
            </a:r>
          </a:p>
          <a:p>
            <a:pPr marL="0" indent="0" algn="just">
              <a:buNone/>
            </a:pPr>
            <a:endParaRPr lang="cs-CZ" sz="2400" dirty="0"/>
          </a:p>
          <a:p>
            <a:pPr marL="0" indent="0">
              <a:buNone/>
            </a:pPr>
            <a:endParaRPr lang="cs-CZ" dirty="0"/>
          </a:p>
        </p:txBody>
      </p:sp>
      <p:sp>
        <p:nvSpPr>
          <p:cNvPr id="4" name="Zástupný symbol pro datum 3">
            <a:extLst>
              <a:ext uri="{FF2B5EF4-FFF2-40B4-BE49-F238E27FC236}">
                <a16:creationId xmlns:a16="http://schemas.microsoft.com/office/drawing/2014/main" id="{9BA740D2-7B52-DD3A-C152-1C05CE854609}"/>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a:extLst>
              <a:ext uri="{FF2B5EF4-FFF2-40B4-BE49-F238E27FC236}">
                <a16:creationId xmlns:a16="http://schemas.microsoft.com/office/drawing/2014/main" id="{876ACFE0-5B3E-D22F-C777-A3C8F9B6F851}"/>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260201272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3F331-9449-CFC7-E952-F1DAA4DD6CE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736FA51-DD38-9C28-B4A9-29DE117362F8}"/>
              </a:ext>
            </a:extLst>
          </p:cNvPr>
          <p:cNvSpPr>
            <a:spLocks noGrp="1"/>
          </p:cNvSpPr>
          <p:nvPr>
            <p:ph type="title"/>
          </p:nvPr>
        </p:nvSpPr>
        <p:spPr/>
        <p:txBody>
          <a:bodyPr/>
          <a:lstStyle/>
          <a:p>
            <a:r>
              <a:rPr lang="cs-CZ" dirty="0"/>
              <a:t>Používání ZP bez CE značky</a:t>
            </a:r>
            <a:br>
              <a:rPr lang="cs-CZ" dirty="0"/>
            </a:br>
            <a:r>
              <a:rPr lang="cs-CZ" dirty="0"/>
              <a:t>Používání ZP s CE značkou mimo určený účel</a:t>
            </a:r>
            <a:endParaRPr lang="en-GB" dirty="0"/>
          </a:p>
        </p:txBody>
      </p:sp>
    </p:spTree>
    <p:extLst>
      <p:ext uri="{BB962C8B-B14F-4D97-AF65-F5344CB8AC3E}">
        <p14:creationId xmlns:p14="http://schemas.microsoft.com/office/powerpoint/2010/main" val="2456179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FE9A1-E624-B277-BA99-A860B3EA8DC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C555405-1353-A6FE-F0C7-22C945678B92}"/>
              </a:ext>
            </a:extLst>
          </p:cNvPr>
          <p:cNvSpPr>
            <a:spLocks noGrp="1"/>
          </p:cNvSpPr>
          <p:nvPr>
            <p:ph type="title"/>
          </p:nvPr>
        </p:nvSpPr>
        <p:spPr>
          <a:xfrm>
            <a:off x="838200" y="1281502"/>
            <a:ext cx="10515600" cy="557627"/>
          </a:xfrm>
        </p:spPr>
        <p:txBody>
          <a:bodyPr/>
          <a:lstStyle/>
          <a:p>
            <a:r>
              <a:rPr lang="en-GB" dirty="0" err="1"/>
              <a:t>Používání</a:t>
            </a:r>
            <a:r>
              <a:rPr lang="en-GB" dirty="0"/>
              <a:t> ZP s CE </a:t>
            </a:r>
            <a:r>
              <a:rPr lang="en-GB" dirty="0" err="1"/>
              <a:t>značkou</a:t>
            </a:r>
            <a:r>
              <a:rPr lang="en-GB" dirty="0"/>
              <a:t> </a:t>
            </a:r>
            <a:r>
              <a:rPr lang="en-GB" dirty="0" err="1"/>
              <a:t>mimo</a:t>
            </a:r>
            <a:r>
              <a:rPr lang="en-GB" dirty="0"/>
              <a:t> </a:t>
            </a:r>
            <a:r>
              <a:rPr lang="en-GB" dirty="0" err="1"/>
              <a:t>určený</a:t>
            </a:r>
            <a:r>
              <a:rPr lang="en-GB" dirty="0"/>
              <a:t> </a:t>
            </a:r>
            <a:r>
              <a:rPr lang="en-GB" dirty="0" err="1"/>
              <a:t>účel</a:t>
            </a:r>
            <a:endParaRPr lang="en-GB" dirty="0"/>
          </a:p>
        </p:txBody>
      </p:sp>
      <p:sp>
        <p:nvSpPr>
          <p:cNvPr id="3" name="Zástupný obsah 2">
            <a:extLst>
              <a:ext uri="{FF2B5EF4-FFF2-40B4-BE49-F238E27FC236}">
                <a16:creationId xmlns:a16="http://schemas.microsoft.com/office/drawing/2014/main" id="{3106870F-9AA4-1510-713D-7786B51D792A}"/>
              </a:ext>
            </a:extLst>
          </p:cNvPr>
          <p:cNvSpPr>
            <a:spLocks noGrp="1"/>
          </p:cNvSpPr>
          <p:nvPr>
            <p:ph idx="1"/>
          </p:nvPr>
        </p:nvSpPr>
        <p:spPr>
          <a:xfrm>
            <a:off x="838200" y="2049749"/>
            <a:ext cx="10515600" cy="4351338"/>
          </a:xfrm>
        </p:spPr>
        <p:txBody>
          <a:bodyPr>
            <a:normAutofit/>
          </a:bodyPr>
          <a:lstStyle/>
          <a:p>
            <a:pPr>
              <a:buFont typeface="Wingdings" panose="05000000000000000000" pitchFamily="2" charset="2"/>
              <a:buChar char="§"/>
            </a:pPr>
            <a:r>
              <a:rPr lang="pl-PL" sz="2400" dirty="0"/>
              <a:t>Jen ve výjimečných situacích, vyžaduje-li to zachování zdraví a života pacienta v rámci poskytování zdravotní péče</a:t>
            </a:r>
          </a:p>
          <a:p>
            <a:pPr>
              <a:buFont typeface="Wingdings" panose="05000000000000000000" pitchFamily="2" charset="2"/>
              <a:buChar char="§"/>
            </a:pPr>
            <a:r>
              <a:rPr lang="pl-PL" sz="2400" dirty="0"/>
              <a:t>Výjimku k jednorázovému použití (na pacienta/y) uděluje MZ</a:t>
            </a:r>
          </a:p>
          <a:p>
            <a:pPr>
              <a:buFont typeface="Wingdings" panose="05000000000000000000" pitchFamily="2" charset="2"/>
              <a:buChar char="§"/>
            </a:pPr>
            <a:endParaRPr lang="pl-PL" sz="2400" dirty="0"/>
          </a:p>
          <a:p>
            <a:pPr marL="0" indent="0">
              <a:buNone/>
            </a:pPr>
            <a:endParaRPr lang="cs-CZ" sz="2400" dirty="0"/>
          </a:p>
          <a:p>
            <a:pPr>
              <a:buFont typeface="Wingdings" panose="05000000000000000000" pitchFamily="2" charset="2"/>
              <a:buChar char="§"/>
            </a:pPr>
            <a:r>
              <a:rPr lang="cs-CZ" sz="2400" dirty="0"/>
              <a:t>Systematické používání </a:t>
            </a:r>
            <a:r>
              <a:rPr lang="pl-PL" sz="2400" dirty="0"/>
              <a:t>ZP s CE značkou mimo určený účel:</a:t>
            </a:r>
          </a:p>
          <a:p>
            <a:pPr lvl="1">
              <a:buFont typeface="Wingdings" panose="05000000000000000000" pitchFamily="2" charset="2"/>
              <a:buChar char="§"/>
            </a:pPr>
            <a:r>
              <a:rPr lang="pl-PL" sz="2000" b="1" dirty="0"/>
              <a:t>Klinická zkouška </a:t>
            </a:r>
          </a:p>
          <a:p>
            <a:pPr lvl="1">
              <a:buFont typeface="Wingdings" panose="05000000000000000000" pitchFamily="2" charset="2"/>
              <a:buChar char="§"/>
            </a:pPr>
            <a:r>
              <a:rPr lang="pl-PL" sz="2000" dirty="0"/>
              <a:t>Na výjimku udělenou Ústavem</a:t>
            </a:r>
          </a:p>
          <a:p>
            <a:pPr lvl="1">
              <a:buFont typeface="Wingdings" panose="05000000000000000000" pitchFamily="2" charset="2"/>
              <a:buChar char="§"/>
            </a:pPr>
            <a:r>
              <a:rPr lang="pl-PL" sz="2000" dirty="0"/>
              <a:t>In-house prostředky</a:t>
            </a:r>
          </a:p>
          <a:p>
            <a:pPr marL="457200" lvl="1" indent="0">
              <a:buNone/>
            </a:pPr>
            <a:endParaRPr lang="pl-PL" sz="2000" dirty="0"/>
          </a:p>
          <a:p>
            <a:pPr>
              <a:buFont typeface="Wingdings" panose="05000000000000000000" pitchFamily="2" charset="2"/>
              <a:buChar char="§"/>
            </a:pPr>
            <a:endParaRPr lang="cs-CZ" sz="2400" dirty="0"/>
          </a:p>
          <a:p>
            <a:pPr marL="0" indent="0">
              <a:buNone/>
            </a:pPr>
            <a:endParaRPr lang="cs-CZ" dirty="0"/>
          </a:p>
          <a:p>
            <a:pPr marL="0" indent="0">
              <a:buNone/>
            </a:pPr>
            <a:endParaRPr lang="en-GB" dirty="0"/>
          </a:p>
        </p:txBody>
      </p:sp>
      <p:sp>
        <p:nvSpPr>
          <p:cNvPr id="4" name="Zástupný symbol pro datum 3">
            <a:extLst>
              <a:ext uri="{FF2B5EF4-FFF2-40B4-BE49-F238E27FC236}">
                <a16:creationId xmlns:a16="http://schemas.microsoft.com/office/drawing/2014/main" id="{5DE16D00-6AEC-8F8B-C131-F7C88A557623}"/>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a:extLst>
              <a:ext uri="{FF2B5EF4-FFF2-40B4-BE49-F238E27FC236}">
                <a16:creationId xmlns:a16="http://schemas.microsoft.com/office/drawing/2014/main" id="{CCC52A42-49FC-1B01-BF1E-5D3F379D2661}"/>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424115611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63392-AFDA-0E53-4C55-913CD6AAC63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54A3C34-2383-805B-6169-02AEFF0072E4}"/>
              </a:ext>
            </a:extLst>
          </p:cNvPr>
          <p:cNvSpPr>
            <a:spLocks noGrp="1"/>
          </p:cNvSpPr>
          <p:nvPr>
            <p:ph type="title"/>
          </p:nvPr>
        </p:nvSpPr>
        <p:spPr/>
        <p:txBody>
          <a:bodyPr/>
          <a:lstStyle/>
          <a:p>
            <a:r>
              <a:rPr lang="cs-CZ" dirty="0"/>
              <a:t>Jak poznat, že výzkumný projekt je KZ ZP </a:t>
            </a:r>
          </a:p>
        </p:txBody>
      </p:sp>
    </p:spTree>
    <p:extLst>
      <p:ext uri="{BB962C8B-B14F-4D97-AF65-F5344CB8AC3E}">
        <p14:creationId xmlns:p14="http://schemas.microsoft.com/office/powerpoint/2010/main" val="1145739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AAC709CE-0853-4422-1D44-553CE6959DA5}"/>
              </a:ext>
            </a:extLst>
          </p:cNvPr>
          <p:cNvSpPr>
            <a:spLocks noGrp="1"/>
          </p:cNvSpPr>
          <p:nvPr>
            <p:ph idx="1"/>
          </p:nvPr>
        </p:nvSpPr>
        <p:spPr/>
        <p:txBody>
          <a:bodyPr/>
          <a:lstStyle/>
          <a:p>
            <a:pPr>
              <a:buFont typeface="Wingdings" panose="05000000000000000000" pitchFamily="2" charset="2"/>
              <a:buChar char="§"/>
            </a:pPr>
            <a:r>
              <a:rPr lang="cs-CZ" dirty="0"/>
              <a:t>Výzkumník/zadavatel neví, zda v případě použití konkrétního výrobku při výzkumu jde/nejde o ZP (řešení viz následující slide)</a:t>
            </a:r>
          </a:p>
          <a:p>
            <a:pPr>
              <a:buFont typeface="Wingdings" panose="05000000000000000000" pitchFamily="2" charset="2"/>
              <a:buChar char="§"/>
            </a:pPr>
            <a:r>
              <a:rPr lang="cs-CZ" dirty="0"/>
              <a:t>Zadavatel se chybně domnívá, že když jde o neinvazivní ZP (typické je to u diagnostického software) a výzkum je neintervenční, tak se nejedná o klinickou zkoušku vyžadující ohlášení/povolení i v případě, že se používá necertifikovaný ZP</a:t>
            </a:r>
          </a:p>
        </p:txBody>
      </p:sp>
      <p:sp>
        <p:nvSpPr>
          <p:cNvPr id="3" name="Zástupný symbol pro datum 2">
            <a:extLst>
              <a:ext uri="{FF2B5EF4-FFF2-40B4-BE49-F238E27FC236}">
                <a16:creationId xmlns:a16="http://schemas.microsoft.com/office/drawing/2014/main" id="{05392F16-862A-0CBE-E83F-24BE8609E894}"/>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1AB54C10-8CB5-48E5-7370-927056F8E4F2}"/>
              </a:ext>
            </a:extLst>
          </p:cNvPr>
          <p:cNvSpPr>
            <a:spLocks noGrp="1"/>
          </p:cNvSpPr>
          <p:nvPr>
            <p:ph type="title"/>
          </p:nvPr>
        </p:nvSpPr>
        <p:spPr/>
        <p:txBody>
          <a:bodyPr/>
          <a:lstStyle/>
          <a:p>
            <a:r>
              <a:rPr lang="cs-CZ" dirty="0"/>
              <a:t>Nejčastější problémy</a:t>
            </a:r>
            <a:endParaRPr lang="en-GB" dirty="0"/>
          </a:p>
        </p:txBody>
      </p:sp>
    </p:spTree>
    <p:extLst>
      <p:ext uri="{BB962C8B-B14F-4D97-AF65-F5344CB8AC3E}">
        <p14:creationId xmlns:p14="http://schemas.microsoft.com/office/powerpoint/2010/main" val="176983419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a:extLst>
              <a:ext uri="{FF2B5EF4-FFF2-40B4-BE49-F238E27FC236}">
                <a16:creationId xmlns:a16="http://schemas.microsoft.com/office/drawing/2014/main" id="{020E4194-A5B9-3B7B-BBDC-F5A0F47E947D}"/>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9DE61D59-701B-5D39-D5C3-4EBCF220B21E}"/>
              </a:ext>
            </a:extLst>
          </p:cNvPr>
          <p:cNvSpPr>
            <a:spLocks noGrp="1"/>
          </p:cNvSpPr>
          <p:nvPr>
            <p:ph type="title"/>
          </p:nvPr>
        </p:nvSpPr>
        <p:spPr>
          <a:xfrm>
            <a:off x="466725" y="2997579"/>
            <a:ext cx="10515600" cy="557627"/>
          </a:xfrm>
        </p:spPr>
        <p:txBody>
          <a:bodyPr/>
          <a:lstStyle/>
          <a:p>
            <a:pPr algn="ctr"/>
            <a:r>
              <a:rPr lang="cs-CZ" sz="3600" dirty="0"/>
              <a:t>Aktuality </a:t>
            </a:r>
            <a:endParaRPr lang="en-GB" sz="3600" dirty="0"/>
          </a:p>
        </p:txBody>
      </p:sp>
    </p:spTree>
    <p:extLst>
      <p:ext uri="{BB962C8B-B14F-4D97-AF65-F5344CB8AC3E}">
        <p14:creationId xmlns:p14="http://schemas.microsoft.com/office/powerpoint/2010/main" val="154524288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C583026-4A51-BD17-7BC3-FB6EA7876CA5}"/>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45088942-AA66-84F3-6EA8-05C3F4E156AF}"/>
              </a:ext>
            </a:extLst>
          </p:cNvPr>
          <p:cNvSpPr>
            <a:spLocks noGrp="1"/>
          </p:cNvSpPr>
          <p:nvPr>
            <p:ph idx="1"/>
          </p:nvPr>
        </p:nvSpPr>
        <p:spPr/>
        <p:txBody>
          <a:bodyPr/>
          <a:lstStyle/>
          <a:p>
            <a:pPr>
              <a:buFont typeface="Wingdings" panose="05000000000000000000" pitchFamily="2" charset="2"/>
              <a:buChar char="§"/>
            </a:pPr>
            <a:r>
              <a:rPr lang="cs-CZ" dirty="0"/>
              <a:t> </a:t>
            </a:r>
            <a:r>
              <a:rPr lang="cs-CZ" sz="2400" dirty="0"/>
              <a:t>Definice ZP v MDR – porovnání použití výrobku s definicí (viz následující slide)</a:t>
            </a:r>
          </a:p>
          <a:p>
            <a:pPr>
              <a:buFont typeface="Wingdings" panose="05000000000000000000" pitchFamily="2" charset="2"/>
              <a:buChar char="§"/>
            </a:pPr>
            <a:r>
              <a:rPr lang="cs-CZ" sz="2400" dirty="0"/>
              <a:t> Žádost o posouzení na SÚKL (v případě, že porovnání s definicí a souvisejícími MDCG dokumenty nepřineslo požadovanou jistotu)</a:t>
            </a:r>
          </a:p>
          <a:p>
            <a:pPr marL="0" indent="0">
              <a:buNone/>
            </a:pPr>
            <a:r>
              <a:rPr lang="cs-CZ" sz="2400" dirty="0">
                <a:hlinkClick r:id="rId2"/>
              </a:rPr>
              <a:t>https://sukl.gov.cz/prumysl/zdravotnicke-prostredky/konzultace-a-odborna-stanoviska/hranicni-agenda/</a:t>
            </a:r>
            <a:endParaRPr lang="cs-CZ" sz="2400" dirty="0"/>
          </a:p>
          <a:p>
            <a:pPr marL="0" indent="0">
              <a:buNone/>
            </a:pPr>
            <a:r>
              <a:rPr lang="cs-CZ" sz="2400" dirty="0"/>
              <a:t>(zpoplatněno)</a:t>
            </a:r>
          </a:p>
          <a:p>
            <a:pPr marL="0" indent="0">
              <a:buNone/>
            </a:pPr>
            <a:endParaRPr lang="cs-CZ" sz="2400" dirty="0"/>
          </a:p>
          <a:p>
            <a:pPr marL="0" indent="0">
              <a:buNone/>
            </a:pPr>
            <a:endParaRPr lang="en-GB" dirty="0"/>
          </a:p>
        </p:txBody>
      </p:sp>
      <p:sp>
        <p:nvSpPr>
          <p:cNvPr id="3" name="Zástupný symbol pro datum 2">
            <a:extLst>
              <a:ext uri="{FF2B5EF4-FFF2-40B4-BE49-F238E27FC236}">
                <a16:creationId xmlns:a16="http://schemas.microsoft.com/office/drawing/2014/main" id="{E2DEE3EB-0DFC-F833-F2DF-0117B9CF7B35}"/>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36128336-1D0C-EB5B-F918-A40EED0CAA62}"/>
              </a:ext>
            </a:extLst>
          </p:cNvPr>
          <p:cNvSpPr>
            <a:spLocks noGrp="1"/>
          </p:cNvSpPr>
          <p:nvPr>
            <p:ph type="title"/>
          </p:nvPr>
        </p:nvSpPr>
        <p:spPr/>
        <p:txBody>
          <a:bodyPr/>
          <a:lstStyle/>
          <a:p>
            <a:r>
              <a:rPr lang="cs-CZ" dirty="0"/>
              <a:t>Jak zjistit, jde-li při použití konkrétního výrobku o ZP?</a:t>
            </a:r>
            <a:endParaRPr lang="en-GB" dirty="0"/>
          </a:p>
        </p:txBody>
      </p:sp>
    </p:spTree>
    <p:extLst>
      <p:ext uri="{BB962C8B-B14F-4D97-AF65-F5344CB8AC3E}">
        <p14:creationId xmlns:p14="http://schemas.microsoft.com/office/powerpoint/2010/main" val="171337241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BB199A6C-1733-4916-B39F-49B0229AC480}"/>
              </a:ext>
            </a:extLst>
          </p:cNvPr>
          <p:cNvSpPr txBox="1">
            <a:spLocks/>
          </p:cNvSpPr>
          <p:nvPr/>
        </p:nvSpPr>
        <p:spPr>
          <a:xfrm>
            <a:off x="887767" y="1280202"/>
            <a:ext cx="10475650" cy="1143000"/>
          </a:xfrm>
          <a:prstGeom prst="rect">
            <a:avLst/>
          </a:prstGeom>
        </p:spPr>
        <p:txBody>
          <a:bodyPr>
            <a:no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nSpc>
                <a:spcPct val="90000"/>
              </a:lnSpc>
              <a:defRPr/>
            </a:pPr>
            <a:r>
              <a:rPr lang="cs-CZ" sz="2800" dirty="0">
                <a:solidFill>
                  <a:schemeClr val="accent4"/>
                </a:solidFill>
              </a:rPr>
              <a:t>Definice „zdravotnického prostředku“ (dále také jen ZP) </a:t>
            </a:r>
            <a:br>
              <a:rPr lang="cs-CZ" sz="2800" dirty="0">
                <a:solidFill>
                  <a:schemeClr val="accent4"/>
                </a:solidFill>
              </a:rPr>
            </a:br>
            <a:r>
              <a:rPr lang="cs-CZ" sz="2800" dirty="0">
                <a:solidFill>
                  <a:schemeClr val="accent4"/>
                </a:solidFill>
              </a:rPr>
              <a:t>Nařízení 745/2014 (EU) čl. 2 bod 1  </a:t>
            </a:r>
            <a:endParaRPr lang="en-US" sz="2800" dirty="0">
              <a:solidFill>
                <a:schemeClr val="accent4"/>
              </a:solidFill>
            </a:endParaRPr>
          </a:p>
        </p:txBody>
      </p:sp>
      <p:sp>
        <p:nvSpPr>
          <p:cNvPr id="6" name="Zástupný obsah 2">
            <a:extLst>
              <a:ext uri="{FF2B5EF4-FFF2-40B4-BE49-F238E27FC236}">
                <a16:creationId xmlns:a16="http://schemas.microsoft.com/office/drawing/2014/main" id="{4B6E5151-0D1B-48D5-A12B-0FB9BFA20191}"/>
              </a:ext>
            </a:extLst>
          </p:cNvPr>
          <p:cNvSpPr txBox="1">
            <a:spLocks/>
          </p:cNvSpPr>
          <p:nvPr/>
        </p:nvSpPr>
        <p:spPr>
          <a:xfrm>
            <a:off x="887767" y="2535929"/>
            <a:ext cx="10475650" cy="3600000"/>
          </a:xfrm>
          <a:prstGeom prst="rect">
            <a:avLst/>
          </a:prstGeom>
        </p:spPr>
        <p:txBody>
          <a:bodyPr>
            <a:normAutofit fontScale="40000" lnSpcReduction="20000"/>
          </a:bodyPr>
          <a:lstStyle>
            <a:lvl1pPr marL="342900" indent="-342900" algn="l" defTabSz="914400" rtl="0" eaLnBrk="1" latinLnBrk="0" hangingPunct="1">
              <a:spcBef>
                <a:spcPct val="20000"/>
              </a:spcBef>
              <a:buFontTx/>
              <a:buBlip>
                <a:blip r:embed="rId2"/>
              </a:buBlip>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4000" dirty="0">
                <a:latin typeface="Calibri"/>
              </a:rPr>
              <a:t>„</a:t>
            </a:r>
            <a:r>
              <a:rPr lang="en-US" sz="4000" b="1" u="sng" dirty="0" err="1">
                <a:latin typeface="Calibri"/>
              </a:rPr>
              <a:t>nástroj</a:t>
            </a:r>
            <a:r>
              <a:rPr lang="en-US" sz="4000" b="1" u="sng" dirty="0">
                <a:latin typeface="Calibri"/>
              </a:rPr>
              <a:t>, </a:t>
            </a:r>
            <a:r>
              <a:rPr lang="en-US" sz="4000" b="1" u="sng" dirty="0" err="1">
                <a:latin typeface="Calibri"/>
              </a:rPr>
              <a:t>přístroj</a:t>
            </a:r>
            <a:r>
              <a:rPr lang="en-US" sz="4000" b="1" u="sng" dirty="0">
                <a:latin typeface="Calibri"/>
              </a:rPr>
              <a:t>, </a:t>
            </a:r>
            <a:r>
              <a:rPr lang="en-US" sz="4000" b="1" u="sng" dirty="0" err="1">
                <a:latin typeface="Calibri"/>
              </a:rPr>
              <a:t>zařízení</a:t>
            </a:r>
            <a:r>
              <a:rPr lang="en-US" sz="4000" b="1" u="sng" dirty="0">
                <a:latin typeface="Calibri"/>
              </a:rPr>
              <a:t>, software, </a:t>
            </a:r>
            <a:r>
              <a:rPr lang="en-US" sz="4000" b="1" u="sng" dirty="0" err="1">
                <a:latin typeface="Calibri"/>
              </a:rPr>
              <a:t>implantát</a:t>
            </a:r>
            <a:r>
              <a:rPr lang="en-US" sz="4000" b="1" u="sng" dirty="0">
                <a:latin typeface="Calibri"/>
              </a:rPr>
              <a:t>, </a:t>
            </a:r>
            <a:r>
              <a:rPr lang="en-US" sz="4000" b="1" u="sng" dirty="0" err="1">
                <a:latin typeface="Calibri"/>
              </a:rPr>
              <a:t>činidlo</a:t>
            </a:r>
            <a:r>
              <a:rPr lang="en-US" sz="4000" b="1" u="sng" dirty="0">
                <a:latin typeface="Calibri"/>
              </a:rPr>
              <a:t>, </a:t>
            </a:r>
            <a:r>
              <a:rPr lang="en-US" sz="4000" b="1" u="sng" dirty="0" err="1">
                <a:latin typeface="Calibri"/>
              </a:rPr>
              <a:t>materiál</a:t>
            </a:r>
            <a:r>
              <a:rPr lang="en-US" sz="4000" b="1" u="sng" dirty="0">
                <a:latin typeface="Calibri"/>
              </a:rPr>
              <a:t> </a:t>
            </a:r>
            <a:r>
              <a:rPr lang="en-US" sz="4000" b="1" u="sng" dirty="0" err="1">
                <a:latin typeface="Calibri"/>
              </a:rPr>
              <a:t>nebo</a:t>
            </a:r>
            <a:r>
              <a:rPr lang="en-US" sz="4000" b="1" u="sng" dirty="0">
                <a:latin typeface="Calibri"/>
              </a:rPr>
              <a:t> </a:t>
            </a:r>
            <a:r>
              <a:rPr lang="en-US" sz="4000" b="1" u="sng" dirty="0" err="1">
                <a:latin typeface="Calibri"/>
              </a:rPr>
              <a:t>jiný</a:t>
            </a:r>
            <a:r>
              <a:rPr lang="en-US" sz="4000" b="1" u="sng" dirty="0">
                <a:latin typeface="Calibri"/>
              </a:rPr>
              <a:t> </a:t>
            </a:r>
            <a:r>
              <a:rPr lang="en-US" sz="4000" b="1" u="sng" dirty="0" err="1">
                <a:latin typeface="Calibri"/>
              </a:rPr>
              <a:t>předmět</a:t>
            </a:r>
            <a:r>
              <a:rPr lang="en-US" sz="4000" b="1" u="sng" dirty="0">
                <a:latin typeface="Calibri"/>
              </a:rPr>
              <a:t> </a:t>
            </a:r>
            <a:r>
              <a:rPr lang="en-US" sz="4000" b="1" dirty="0" err="1">
                <a:latin typeface="Calibri"/>
              </a:rPr>
              <a:t>určené</a:t>
            </a:r>
            <a:r>
              <a:rPr lang="en-US" sz="4000" b="1" dirty="0">
                <a:latin typeface="Calibri"/>
              </a:rPr>
              <a:t> </a:t>
            </a:r>
            <a:r>
              <a:rPr lang="en-US" sz="4000" b="1" dirty="0" err="1">
                <a:latin typeface="Calibri"/>
              </a:rPr>
              <a:t>výrobcem</a:t>
            </a:r>
            <a:r>
              <a:rPr lang="en-US" sz="4000" b="1" dirty="0">
                <a:latin typeface="Calibri"/>
              </a:rPr>
              <a:t> k </a:t>
            </a:r>
            <a:r>
              <a:rPr lang="en-US" sz="4000" b="1" dirty="0" err="1">
                <a:latin typeface="Calibri"/>
              </a:rPr>
              <a:t>použití</a:t>
            </a:r>
            <a:r>
              <a:rPr lang="en-US" sz="4000" b="1" dirty="0">
                <a:latin typeface="Calibri"/>
              </a:rPr>
              <a:t>, </a:t>
            </a:r>
            <a:r>
              <a:rPr lang="en-US" sz="4000" b="1" dirty="0" err="1">
                <a:latin typeface="Calibri"/>
              </a:rPr>
              <a:t>samostatně</a:t>
            </a:r>
            <a:r>
              <a:rPr lang="en-US" sz="4000" b="1" dirty="0">
                <a:latin typeface="Calibri"/>
              </a:rPr>
              <a:t> </a:t>
            </a:r>
            <a:r>
              <a:rPr lang="en-US" sz="4000" b="1" dirty="0" err="1">
                <a:latin typeface="Calibri"/>
              </a:rPr>
              <a:t>nebo</a:t>
            </a:r>
            <a:r>
              <a:rPr lang="en-US" sz="4000" b="1" dirty="0">
                <a:latin typeface="Calibri"/>
              </a:rPr>
              <a:t> v </a:t>
            </a:r>
            <a:r>
              <a:rPr lang="en-US" sz="4000" b="1" dirty="0" err="1">
                <a:latin typeface="Calibri"/>
              </a:rPr>
              <a:t>kombinaci</a:t>
            </a:r>
            <a:r>
              <a:rPr lang="en-US" sz="4000" b="1" dirty="0">
                <a:latin typeface="Calibri"/>
              </a:rPr>
              <a:t>, u </a:t>
            </a:r>
            <a:r>
              <a:rPr lang="en-US" sz="4000" b="1" dirty="0" err="1">
                <a:latin typeface="Calibri"/>
              </a:rPr>
              <a:t>lidí</a:t>
            </a:r>
            <a:r>
              <a:rPr lang="en-US" sz="4000" b="1" dirty="0">
                <a:latin typeface="Calibri"/>
              </a:rPr>
              <a:t> </a:t>
            </a:r>
            <a:r>
              <a:rPr lang="en-US" sz="4000" b="1" u="sng" dirty="0">
                <a:latin typeface="Calibri"/>
              </a:rPr>
              <a:t>k </a:t>
            </a:r>
            <a:r>
              <a:rPr lang="en-US" sz="4000" b="1" u="sng" dirty="0" err="1">
                <a:latin typeface="Calibri"/>
              </a:rPr>
              <a:t>jednomu</a:t>
            </a:r>
            <a:r>
              <a:rPr lang="en-US" sz="4000" b="1" u="sng" dirty="0">
                <a:latin typeface="Calibri"/>
              </a:rPr>
              <a:t> </a:t>
            </a:r>
            <a:r>
              <a:rPr lang="en-US" sz="4000" b="1" u="sng" dirty="0" err="1">
                <a:latin typeface="Calibri"/>
              </a:rPr>
              <a:t>nebo</a:t>
            </a:r>
            <a:r>
              <a:rPr lang="en-US" sz="4000" b="1" u="sng" dirty="0">
                <a:latin typeface="Calibri"/>
              </a:rPr>
              <a:t> </a:t>
            </a:r>
            <a:r>
              <a:rPr lang="en-US" sz="4000" b="1" u="sng" dirty="0" err="1">
                <a:latin typeface="Calibri"/>
              </a:rPr>
              <a:t>několika</a:t>
            </a:r>
            <a:r>
              <a:rPr lang="en-US" sz="4000" b="1" u="sng" dirty="0">
                <a:latin typeface="Calibri"/>
              </a:rPr>
              <a:t> z </a:t>
            </a:r>
            <a:r>
              <a:rPr lang="en-US" sz="4000" b="1" u="sng" dirty="0" err="1">
                <a:latin typeface="Calibri"/>
              </a:rPr>
              <a:t>těchto</a:t>
            </a:r>
            <a:r>
              <a:rPr lang="en-US" sz="4000" b="1" u="sng" dirty="0">
                <a:latin typeface="Calibri"/>
              </a:rPr>
              <a:t> </a:t>
            </a:r>
            <a:r>
              <a:rPr lang="en-US" sz="4000" b="1" u="sng" dirty="0" err="1">
                <a:latin typeface="Calibri"/>
              </a:rPr>
              <a:t>konkrétních</a:t>
            </a:r>
            <a:r>
              <a:rPr lang="en-US" sz="4000" b="1" u="sng" dirty="0">
                <a:latin typeface="Calibri"/>
              </a:rPr>
              <a:t> </a:t>
            </a:r>
            <a:r>
              <a:rPr lang="en-US" sz="4000" b="1" u="sng" dirty="0" err="1">
                <a:latin typeface="Calibri"/>
              </a:rPr>
              <a:t>léčebných</a:t>
            </a:r>
            <a:r>
              <a:rPr lang="en-US" sz="4000" b="1" u="sng" dirty="0">
                <a:latin typeface="Calibri"/>
              </a:rPr>
              <a:t> </a:t>
            </a:r>
            <a:r>
              <a:rPr lang="en-US" sz="4000" b="1" u="sng" dirty="0" err="1">
                <a:latin typeface="Calibri"/>
              </a:rPr>
              <a:t>účelů</a:t>
            </a:r>
            <a:r>
              <a:rPr lang="en-US" sz="4000" u="sng" dirty="0">
                <a:latin typeface="Calibri"/>
              </a:rPr>
              <a:t>: </a:t>
            </a:r>
            <a:endParaRPr lang="cs-CZ" sz="4000" u="sng" dirty="0">
              <a:latin typeface="Calibri"/>
            </a:endParaRPr>
          </a:p>
          <a:p>
            <a:pPr marL="857250" lvl="1" indent="-457200">
              <a:buFont typeface="Wingdings" panose="05000000000000000000" pitchFamily="2" charset="2"/>
              <a:buChar char="§"/>
              <a:defRPr/>
            </a:pPr>
            <a:endParaRPr lang="cs-CZ" sz="2800" dirty="0">
              <a:latin typeface="Calibri"/>
            </a:endParaRPr>
          </a:p>
          <a:p>
            <a:pPr marL="857250" lvl="1" indent="-457200">
              <a:buFont typeface="Wingdings" panose="05000000000000000000" pitchFamily="2" charset="2"/>
              <a:buChar char="§"/>
              <a:defRPr/>
            </a:pPr>
            <a:r>
              <a:rPr lang="en-US" sz="3500" dirty="0" err="1">
                <a:latin typeface="Calibri"/>
              </a:rPr>
              <a:t>diagnostika</a:t>
            </a:r>
            <a:r>
              <a:rPr lang="en-US" sz="3500" dirty="0">
                <a:latin typeface="Calibri"/>
              </a:rPr>
              <a:t>, </a:t>
            </a:r>
            <a:r>
              <a:rPr lang="en-US" sz="3500" dirty="0" err="1">
                <a:latin typeface="Calibri"/>
              </a:rPr>
              <a:t>prevence</a:t>
            </a:r>
            <a:r>
              <a:rPr lang="en-US" sz="3500" dirty="0">
                <a:latin typeface="Calibri"/>
              </a:rPr>
              <a:t>, </a:t>
            </a:r>
            <a:r>
              <a:rPr lang="en-US" sz="3500" dirty="0" err="1">
                <a:latin typeface="Calibri"/>
              </a:rPr>
              <a:t>monitorování</a:t>
            </a:r>
            <a:r>
              <a:rPr lang="en-US" sz="3500" dirty="0">
                <a:latin typeface="Calibri"/>
              </a:rPr>
              <a:t>, </a:t>
            </a:r>
            <a:r>
              <a:rPr lang="en-US" sz="3500" dirty="0" err="1">
                <a:latin typeface="Calibri"/>
              </a:rPr>
              <a:t>predikce</a:t>
            </a:r>
            <a:r>
              <a:rPr lang="en-US" sz="3500" dirty="0">
                <a:latin typeface="Calibri"/>
              </a:rPr>
              <a:t>, </a:t>
            </a:r>
            <a:r>
              <a:rPr lang="en-US" sz="3500" dirty="0" err="1">
                <a:latin typeface="Calibri"/>
              </a:rPr>
              <a:t>prognóza</a:t>
            </a:r>
            <a:r>
              <a:rPr lang="en-US" sz="3500" dirty="0">
                <a:latin typeface="Calibri"/>
              </a:rPr>
              <a:t>, </a:t>
            </a:r>
            <a:r>
              <a:rPr lang="en-US" sz="3500" dirty="0" err="1">
                <a:latin typeface="Calibri"/>
              </a:rPr>
              <a:t>léčba</a:t>
            </a:r>
            <a:r>
              <a:rPr lang="en-US" sz="3500" dirty="0">
                <a:latin typeface="Calibri"/>
              </a:rPr>
              <a:t> </a:t>
            </a:r>
            <a:r>
              <a:rPr lang="en-US" sz="3500" dirty="0" err="1">
                <a:latin typeface="Calibri"/>
              </a:rPr>
              <a:t>nebo</a:t>
            </a:r>
            <a:r>
              <a:rPr lang="en-US" sz="3500" dirty="0">
                <a:latin typeface="Calibri"/>
              </a:rPr>
              <a:t> </a:t>
            </a:r>
            <a:r>
              <a:rPr lang="en-US" sz="3500" dirty="0" err="1">
                <a:latin typeface="Calibri"/>
              </a:rPr>
              <a:t>mírnění</a:t>
            </a:r>
            <a:r>
              <a:rPr lang="en-US" sz="3500" dirty="0">
                <a:latin typeface="Calibri"/>
              </a:rPr>
              <a:t> </a:t>
            </a:r>
            <a:r>
              <a:rPr lang="en-US" sz="3500" dirty="0" err="1">
                <a:latin typeface="Calibri"/>
              </a:rPr>
              <a:t>nemoci</a:t>
            </a:r>
            <a:r>
              <a:rPr lang="en-US" sz="3500" dirty="0">
                <a:latin typeface="Calibri"/>
              </a:rPr>
              <a:t>, </a:t>
            </a:r>
            <a:endParaRPr lang="cs-CZ" sz="3500" dirty="0">
              <a:latin typeface="Calibri"/>
            </a:endParaRPr>
          </a:p>
          <a:p>
            <a:pPr marL="857250" lvl="1" indent="-457200">
              <a:buFont typeface="Wingdings" panose="05000000000000000000" pitchFamily="2" charset="2"/>
              <a:buChar char="§"/>
              <a:defRPr/>
            </a:pPr>
            <a:r>
              <a:rPr lang="en-US" sz="3500" dirty="0" err="1">
                <a:latin typeface="Calibri"/>
              </a:rPr>
              <a:t>diagnostika</a:t>
            </a:r>
            <a:r>
              <a:rPr lang="en-US" sz="3500" dirty="0">
                <a:latin typeface="Calibri"/>
              </a:rPr>
              <a:t>, </a:t>
            </a:r>
            <a:r>
              <a:rPr lang="en-US" sz="3500" dirty="0" err="1">
                <a:latin typeface="Calibri"/>
              </a:rPr>
              <a:t>monitorování</a:t>
            </a:r>
            <a:r>
              <a:rPr lang="en-US" sz="3500" dirty="0">
                <a:latin typeface="Calibri"/>
              </a:rPr>
              <a:t>, </a:t>
            </a:r>
            <a:r>
              <a:rPr lang="en-US" sz="3500" dirty="0" err="1">
                <a:latin typeface="Calibri"/>
              </a:rPr>
              <a:t>léčba</a:t>
            </a:r>
            <a:r>
              <a:rPr lang="en-US" sz="3500" dirty="0">
                <a:latin typeface="Calibri"/>
              </a:rPr>
              <a:t>, </a:t>
            </a:r>
            <a:r>
              <a:rPr lang="en-US" sz="3500" dirty="0" err="1">
                <a:latin typeface="Calibri"/>
              </a:rPr>
              <a:t>mírnění</a:t>
            </a:r>
            <a:r>
              <a:rPr lang="en-US" sz="3500" dirty="0">
                <a:latin typeface="Calibri"/>
              </a:rPr>
              <a:t> </a:t>
            </a:r>
            <a:r>
              <a:rPr lang="en-US" sz="3500" dirty="0" err="1">
                <a:latin typeface="Calibri"/>
              </a:rPr>
              <a:t>nebo</a:t>
            </a:r>
            <a:r>
              <a:rPr lang="en-US" sz="3500" dirty="0">
                <a:latin typeface="Calibri"/>
              </a:rPr>
              <a:t> </a:t>
            </a:r>
            <a:r>
              <a:rPr lang="en-US" sz="3500" dirty="0" err="1">
                <a:latin typeface="Calibri"/>
              </a:rPr>
              <a:t>kompenzace</a:t>
            </a:r>
            <a:r>
              <a:rPr lang="en-US" sz="3500" dirty="0">
                <a:latin typeface="Calibri"/>
              </a:rPr>
              <a:t> </a:t>
            </a:r>
            <a:r>
              <a:rPr lang="en-US" sz="3500" dirty="0" err="1">
                <a:latin typeface="Calibri"/>
              </a:rPr>
              <a:t>poranění</a:t>
            </a:r>
            <a:r>
              <a:rPr lang="en-US" sz="3500" dirty="0">
                <a:latin typeface="Calibri"/>
              </a:rPr>
              <a:t> </a:t>
            </a:r>
            <a:r>
              <a:rPr lang="en-US" sz="3500" dirty="0" err="1">
                <a:latin typeface="Calibri"/>
              </a:rPr>
              <a:t>nebo</a:t>
            </a:r>
            <a:r>
              <a:rPr lang="en-US" sz="3500" dirty="0">
                <a:latin typeface="Calibri"/>
              </a:rPr>
              <a:t> </a:t>
            </a:r>
            <a:r>
              <a:rPr lang="en-US" sz="3500" dirty="0" err="1">
                <a:latin typeface="Calibri"/>
              </a:rPr>
              <a:t>zdravotního</a:t>
            </a:r>
            <a:r>
              <a:rPr lang="en-US" sz="3500" dirty="0">
                <a:latin typeface="Calibri"/>
              </a:rPr>
              <a:t> </a:t>
            </a:r>
            <a:r>
              <a:rPr lang="en-US" sz="3500" dirty="0" err="1">
                <a:latin typeface="Calibri"/>
              </a:rPr>
              <a:t>postižení</a:t>
            </a:r>
            <a:endParaRPr lang="cs-CZ" sz="3500" dirty="0">
              <a:latin typeface="Calibri"/>
            </a:endParaRPr>
          </a:p>
          <a:p>
            <a:pPr marL="857250" lvl="1" indent="-457200">
              <a:buFont typeface="Wingdings" panose="05000000000000000000" pitchFamily="2" charset="2"/>
              <a:buChar char="§"/>
              <a:defRPr/>
            </a:pPr>
            <a:r>
              <a:rPr lang="en-US" sz="3500" dirty="0" err="1">
                <a:latin typeface="Calibri"/>
              </a:rPr>
              <a:t>vyšetřování</a:t>
            </a:r>
            <a:r>
              <a:rPr lang="en-US" sz="3500" dirty="0">
                <a:latin typeface="Calibri"/>
              </a:rPr>
              <a:t>, </a:t>
            </a:r>
            <a:r>
              <a:rPr lang="en-US" sz="3500" dirty="0" err="1">
                <a:latin typeface="Calibri"/>
              </a:rPr>
              <a:t>náhrady</a:t>
            </a:r>
            <a:r>
              <a:rPr lang="en-US" sz="3500" dirty="0">
                <a:latin typeface="Calibri"/>
              </a:rPr>
              <a:t> </a:t>
            </a:r>
            <a:r>
              <a:rPr lang="en-US" sz="3500" dirty="0" err="1">
                <a:latin typeface="Calibri"/>
              </a:rPr>
              <a:t>nebo</a:t>
            </a:r>
            <a:r>
              <a:rPr lang="en-US" sz="3500" dirty="0">
                <a:latin typeface="Calibri"/>
              </a:rPr>
              <a:t> </a:t>
            </a:r>
            <a:r>
              <a:rPr lang="en-US" sz="3500" dirty="0" err="1">
                <a:latin typeface="Calibri"/>
              </a:rPr>
              <a:t>úpravy</a:t>
            </a:r>
            <a:r>
              <a:rPr lang="en-US" sz="3500" dirty="0">
                <a:latin typeface="Calibri"/>
              </a:rPr>
              <a:t> </a:t>
            </a:r>
            <a:r>
              <a:rPr lang="en-US" sz="3500" dirty="0" err="1">
                <a:latin typeface="Calibri"/>
              </a:rPr>
              <a:t>anatomické</a:t>
            </a:r>
            <a:r>
              <a:rPr lang="en-US" sz="3500" dirty="0">
                <a:latin typeface="Calibri"/>
              </a:rPr>
              <a:t> </a:t>
            </a:r>
            <a:r>
              <a:rPr lang="en-US" sz="3500" dirty="0" err="1">
                <a:latin typeface="Calibri"/>
              </a:rPr>
              <a:t>struktury</a:t>
            </a:r>
            <a:r>
              <a:rPr lang="en-US" sz="3500" dirty="0">
                <a:latin typeface="Calibri"/>
              </a:rPr>
              <a:t> </a:t>
            </a:r>
            <a:r>
              <a:rPr lang="en-US" sz="3500" dirty="0" err="1">
                <a:latin typeface="Calibri"/>
              </a:rPr>
              <a:t>nebo</a:t>
            </a:r>
            <a:r>
              <a:rPr lang="en-US" sz="3500" dirty="0">
                <a:latin typeface="Calibri"/>
              </a:rPr>
              <a:t> </a:t>
            </a:r>
            <a:r>
              <a:rPr lang="en-US" sz="3500" dirty="0" err="1">
                <a:latin typeface="Calibri"/>
              </a:rPr>
              <a:t>fyziologického</a:t>
            </a:r>
            <a:r>
              <a:rPr lang="en-US" sz="3500" dirty="0">
                <a:latin typeface="Calibri"/>
              </a:rPr>
              <a:t> </a:t>
            </a:r>
            <a:r>
              <a:rPr lang="en-US" sz="3500" dirty="0" err="1">
                <a:latin typeface="Calibri"/>
              </a:rPr>
              <a:t>či</a:t>
            </a:r>
            <a:r>
              <a:rPr lang="en-US" sz="3500" dirty="0">
                <a:latin typeface="Calibri"/>
              </a:rPr>
              <a:t> </a:t>
            </a:r>
            <a:r>
              <a:rPr lang="en-US" sz="3500" dirty="0" err="1">
                <a:latin typeface="Calibri"/>
              </a:rPr>
              <a:t>patologického</a:t>
            </a:r>
            <a:r>
              <a:rPr lang="en-US" sz="3500" dirty="0">
                <a:latin typeface="Calibri"/>
              </a:rPr>
              <a:t> </a:t>
            </a:r>
            <a:r>
              <a:rPr lang="en-US" sz="3500" dirty="0" err="1">
                <a:latin typeface="Calibri"/>
              </a:rPr>
              <a:t>procesu</a:t>
            </a:r>
            <a:r>
              <a:rPr lang="en-US" sz="3500" dirty="0">
                <a:latin typeface="Calibri"/>
              </a:rPr>
              <a:t> </a:t>
            </a:r>
            <a:r>
              <a:rPr lang="en-US" sz="3500" dirty="0" err="1">
                <a:latin typeface="Calibri"/>
              </a:rPr>
              <a:t>nebo</a:t>
            </a:r>
            <a:r>
              <a:rPr lang="en-US" sz="3500" dirty="0">
                <a:latin typeface="Calibri"/>
              </a:rPr>
              <a:t> </a:t>
            </a:r>
            <a:r>
              <a:rPr lang="en-US" sz="3500" dirty="0" err="1">
                <a:latin typeface="Calibri"/>
              </a:rPr>
              <a:t>stavu</a:t>
            </a:r>
            <a:endParaRPr lang="cs-CZ" sz="3500" dirty="0">
              <a:latin typeface="Calibri"/>
            </a:endParaRPr>
          </a:p>
          <a:p>
            <a:pPr marL="857250" lvl="1" indent="-457200">
              <a:buFont typeface="Wingdings" panose="05000000000000000000" pitchFamily="2" charset="2"/>
              <a:buChar char="§"/>
              <a:defRPr/>
            </a:pPr>
            <a:r>
              <a:rPr lang="en-US" sz="3500" dirty="0" err="1">
                <a:latin typeface="Calibri"/>
              </a:rPr>
              <a:t>poskytování</a:t>
            </a:r>
            <a:r>
              <a:rPr lang="en-US" sz="3500" dirty="0">
                <a:latin typeface="Calibri"/>
              </a:rPr>
              <a:t> </a:t>
            </a:r>
            <a:r>
              <a:rPr lang="en-US" sz="3500" dirty="0" err="1">
                <a:latin typeface="Calibri"/>
              </a:rPr>
              <a:t>informací</a:t>
            </a:r>
            <a:r>
              <a:rPr lang="en-US" sz="3500" dirty="0">
                <a:latin typeface="Calibri"/>
              </a:rPr>
              <a:t> </a:t>
            </a:r>
            <a:r>
              <a:rPr lang="en-US" sz="3500" dirty="0" err="1">
                <a:latin typeface="Calibri"/>
              </a:rPr>
              <a:t>prostřednictvím</a:t>
            </a:r>
            <a:r>
              <a:rPr lang="en-US" sz="3500" dirty="0">
                <a:latin typeface="Calibri"/>
              </a:rPr>
              <a:t> </a:t>
            </a:r>
            <a:r>
              <a:rPr lang="en-US" sz="3500" dirty="0" err="1">
                <a:latin typeface="Calibri"/>
              </a:rPr>
              <a:t>vyšetření</a:t>
            </a:r>
            <a:r>
              <a:rPr lang="en-US" sz="3500" dirty="0">
                <a:latin typeface="Calibri"/>
              </a:rPr>
              <a:t> in vitro, </a:t>
            </a:r>
            <a:r>
              <a:rPr lang="en-US" sz="3500" dirty="0" err="1">
                <a:latin typeface="Calibri"/>
              </a:rPr>
              <a:t>pokud</a:t>
            </a:r>
            <a:r>
              <a:rPr lang="en-US" sz="3500" dirty="0">
                <a:latin typeface="Calibri"/>
              </a:rPr>
              <a:t> </a:t>
            </a:r>
            <a:r>
              <a:rPr lang="en-US" sz="3500" dirty="0" err="1">
                <a:latin typeface="Calibri"/>
              </a:rPr>
              <a:t>jde</a:t>
            </a:r>
            <a:r>
              <a:rPr lang="en-US" sz="3500" dirty="0">
                <a:latin typeface="Calibri"/>
              </a:rPr>
              <a:t> o </a:t>
            </a:r>
            <a:r>
              <a:rPr lang="en-US" sz="3500" dirty="0" err="1">
                <a:latin typeface="Calibri"/>
              </a:rPr>
              <a:t>vzorky</a:t>
            </a:r>
            <a:r>
              <a:rPr lang="en-US" sz="3500" dirty="0">
                <a:latin typeface="Calibri"/>
              </a:rPr>
              <a:t> </a:t>
            </a:r>
            <a:r>
              <a:rPr lang="en-US" sz="3500" dirty="0" err="1">
                <a:latin typeface="Calibri"/>
              </a:rPr>
              <a:t>pocházející</a:t>
            </a:r>
            <a:r>
              <a:rPr lang="en-US" sz="3500" dirty="0">
                <a:latin typeface="Calibri"/>
              </a:rPr>
              <a:t> z </a:t>
            </a:r>
            <a:r>
              <a:rPr lang="en-US" sz="3500" dirty="0" err="1">
                <a:latin typeface="Calibri"/>
              </a:rPr>
              <a:t>lidského</a:t>
            </a:r>
            <a:r>
              <a:rPr lang="en-US" sz="3500" dirty="0">
                <a:latin typeface="Calibri"/>
              </a:rPr>
              <a:t> </a:t>
            </a:r>
            <a:r>
              <a:rPr lang="en-US" sz="3500" dirty="0" err="1">
                <a:latin typeface="Calibri"/>
              </a:rPr>
              <a:t>těla</a:t>
            </a:r>
            <a:r>
              <a:rPr lang="en-US" sz="3500" dirty="0">
                <a:latin typeface="Calibri"/>
              </a:rPr>
              <a:t>, </a:t>
            </a:r>
            <a:r>
              <a:rPr lang="en-US" sz="3500" dirty="0" err="1">
                <a:latin typeface="Calibri"/>
              </a:rPr>
              <a:t>včetně</a:t>
            </a:r>
            <a:r>
              <a:rPr lang="en-US" sz="3500" dirty="0">
                <a:latin typeface="Calibri"/>
              </a:rPr>
              <a:t> </a:t>
            </a:r>
            <a:r>
              <a:rPr lang="en-US" sz="3500" dirty="0" err="1">
                <a:latin typeface="Calibri"/>
              </a:rPr>
              <a:t>darovaných</a:t>
            </a:r>
            <a:r>
              <a:rPr lang="en-US" sz="3500" dirty="0">
                <a:latin typeface="Calibri"/>
              </a:rPr>
              <a:t> </a:t>
            </a:r>
            <a:r>
              <a:rPr lang="en-US" sz="3500" dirty="0" err="1">
                <a:latin typeface="Calibri"/>
              </a:rPr>
              <a:t>orgánů</a:t>
            </a:r>
            <a:r>
              <a:rPr lang="en-US" sz="3500" dirty="0">
                <a:latin typeface="Calibri"/>
              </a:rPr>
              <a:t>, </a:t>
            </a:r>
            <a:r>
              <a:rPr lang="en-US" sz="3500" dirty="0" err="1">
                <a:latin typeface="Calibri"/>
              </a:rPr>
              <a:t>krve</a:t>
            </a:r>
            <a:endParaRPr lang="cs-CZ" sz="3000" dirty="0">
              <a:latin typeface="Calibri"/>
            </a:endParaRPr>
          </a:p>
          <a:p>
            <a:pPr marL="857250" lvl="1" indent="-457200">
              <a:buFont typeface="Wingdings" panose="05000000000000000000" pitchFamily="2" charset="2"/>
              <a:buChar char="§"/>
              <a:defRPr/>
            </a:pPr>
            <a:endParaRPr lang="cs-CZ" sz="2800" dirty="0">
              <a:latin typeface="Calibri"/>
            </a:endParaRPr>
          </a:p>
          <a:p>
            <a:pPr marL="0" lvl="1" indent="0">
              <a:buNone/>
              <a:defRPr/>
            </a:pPr>
            <a:r>
              <a:rPr lang="en-US" sz="4000" dirty="0" err="1">
                <a:latin typeface="Calibri"/>
              </a:rPr>
              <a:t>který</a:t>
            </a:r>
            <a:r>
              <a:rPr lang="en-US" sz="4000" dirty="0">
                <a:latin typeface="Calibri"/>
              </a:rPr>
              <a:t> </a:t>
            </a:r>
            <a:r>
              <a:rPr lang="en-US" sz="4000" dirty="0" err="1">
                <a:latin typeface="Calibri"/>
              </a:rPr>
              <a:t>nedosahuje</a:t>
            </a:r>
            <a:r>
              <a:rPr lang="en-US" sz="4000" dirty="0">
                <a:latin typeface="Calibri"/>
              </a:rPr>
              <a:t> </a:t>
            </a:r>
            <a:r>
              <a:rPr lang="en-US" sz="4000" dirty="0" err="1">
                <a:latin typeface="Calibri"/>
              </a:rPr>
              <a:t>svého</a:t>
            </a:r>
            <a:r>
              <a:rPr lang="en-US" sz="4000" dirty="0">
                <a:latin typeface="Calibri"/>
              </a:rPr>
              <a:t> </a:t>
            </a:r>
            <a:r>
              <a:rPr lang="en-US" sz="4000" dirty="0" err="1">
                <a:latin typeface="Calibri"/>
              </a:rPr>
              <a:t>hlavního</a:t>
            </a:r>
            <a:r>
              <a:rPr lang="en-US" sz="4000" dirty="0">
                <a:latin typeface="Calibri"/>
              </a:rPr>
              <a:t> </a:t>
            </a:r>
            <a:r>
              <a:rPr lang="en-US" sz="4000" dirty="0" err="1">
                <a:latin typeface="Calibri"/>
              </a:rPr>
              <a:t>určeného</a:t>
            </a:r>
            <a:r>
              <a:rPr lang="en-US" sz="4000" dirty="0">
                <a:latin typeface="Calibri"/>
              </a:rPr>
              <a:t> </a:t>
            </a:r>
            <a:r>
              <a:rPr lang="en-US" sz="4000" dirty="0" err="1">
                <a:latin typeface="Calibri"/>
              </a:rPr>
              <a:t>účinku</a:t>
            </a:r>
            <a:r>
              <a:rPr lang="en-US" sz="4000" dirty="0">
                <a:latin typeface="Calibri"/>
              </a:rPr>
              <a:t> v </a:t>
            </a:r>
            <a:r>
              <a:rPr lang="en-US" sz="4000" dirty="0" err="1">
                <a:latin typeface="Calibri"/>
              </a:rPr>
              <a:t>lidském</a:t>
            </a:r>
            <a:r>
              <a:rPr lang="en-US" sz="4000" dirty="0">
                <a:latin typeface="Calibri"/>
              </a:rPr>
              <a:t> </a:t>
            </a:r>
            <a:r>
              <a:rPr lang="en-US" sz="4000" dirty="0" err="1">
                <a:latin typeface="Calibri"/>
              </a:rPr>
              <a:t>těle</a:t>
            </a:r>
            <a:r>
              <a:rPr lang="en-US" sz="4000" dirty="0">
                <a:latin typeface="Calibri"/>
              </a:rPr>
              <a:t> </a:t>
            </a:r>
            <a:r>
              <a:rPr lang="en-US" sz="4000" dirty="0" err="1">
                <a:latin typeface="Calibri"/>
              </a:rPr>
              <a:t>nebo</a:t>
            </a:r>
            <a:r>
              <a:rPr lang="en-US" sz="4000" dirty="0">
                <a:latin typeface="Calibri"/>
              </a:rPr>
              <a:t> </a:t>
            </a:r>
            <a:r>
              <a:rPr lang="en-US" sz="4000" dirty="0" err="1">
                <a:latin typeface="Calibri"/>
              </a:rPr>
              <a:t>na</a:t>
            </a:r>
            <a:r>
              <a:rPr lang="en-US" sz="4000" dirty="0">
                <a:latin typeface="Calibri"/>
              </a:rPr>
              <a:t> </a:t>
            </a:r>
            <a:r>
              <a:rPr lang="en-US" sz="4000" dirty="0" err="1">
                <a:latin typeface="Calibri"/>
              </a:rPr>
              <a:t>jeho</a:t>
            </a:r>
            <a:r>
              <a:rPr lang="en-US" sz="4000" dirty="0">
                <a:latin typeface="Calibri"/>
              </a:rPr>
              <a:t> </a:t>
            </a:r>
            <a:r>
              <a:rPr lang="en-US" sz="4000" dirty="0" err="1">
                <a:latin typeface="Calibri"/>
              </a:rPr>
              <a:t>povrchu</a:t>
            </a:r>
            <a:r>
              <a:rPr lang="en-US" sz="4000" dirty="0">
                <a:latin typeface="Calibri"/>
              </a:rPr>
              <a:t> </a:t>
            </a:r>
            <a:r>
              <a:rPr lang="en-US" sz="4000" dirty="0" err="1">
                <a:latin typeface="Calibri"/>
              </a:rPr>
              <a:t>farmakologickými</a:t>
            </a:r>
            <a:r>
              <a:rPr lang="en-US" sz="4000" dirty="0">
                <a:latin typeface="Calibri"/>
              </a:rPr>
              <a:t>, </a:t>
            </a:r>
            <a:r>
              <a:rPr lang="en-US" sz="4000" dirty="0" err="1">
                <a:latin typeface="Calibri"/>
              </a:rPr>
              <a:t>imunologickými</a:t>
            </a:r>
            <a:r>
              <a:rPr lang="en-US" sz="4000" dirty="0">
                <a:latin typeface="Calibri"/>
              </a:rPr>
              <a:t> ani </a:t>
            </a:r>
            <a:r>
              <a:rPr lang="en-US" sz="4000" dirty="0" err="1">
                <a:latin typeface="Calibri"/>
              </a:rPr>
              <a:t>metabolickými</a:t>
            </a:r>
            <a:r>
              <a:rPr lang="en-US" sz="4000" dirty="0">
                <a:latin typeface="Calibri"/>
              </a:rPr>
              <a:t> </a:t>
            </a:r>
            <a:r>
              <a:rPr lang="en-US" sz="4000" dirty="0" err="1">
                <a:latin typeface="Calibri"/>
              </a:rPr>
              <a:t>účinky</a:t>
            </a:r>
            <a:r>
              <a:rPr lang="en-US" sz="4000" dirty="0">
                <a:latin typeface="Calibri"/>
              </a:rPr>
              <a:t>, </a:t>
            </a:r>
            <a:r>
              <a:rPr lang="en-US" sz="4000" dirty="0" err="1">
                <a:latin typeface="Calibri"/>
              </a:rPr>
              <a:t>jehož</a:t>
            </a:r>
            <a:r>
              <a:rPr lang="en-US" sz="4000" dirty="0">
                <a:latin typeface="Calibri"/>
              </a:rPr>
              <a:t> </a:t>
            </a:r>
            <a:r>
              <a:rPr lang="en-US" sz="4000" dirty="0" err="1">
                <a:latin typeface="Calibri"/>
              </a:rPr>
              <a:t>funkce</a:t>
            </a:r>
            <a:r>
              <a:rPr lang="en-US" sz="4000" dirty="0">
                <a:latin typeface="Calibri"/>
              </a:rPr>
              <a:t> </a:t>
            </a:r>
            <a:r>
              <a:rPr lang="en-US" sz="4000" dirty="0" err="1">
                <a:latin typeface="Calibri"/>
              </a:rPr>
              <a:t>však</a:t>
            </a:r>
            <a:r>
              <a:rPr lang="en-US" sz="4000" dirty="0">
                <a:latin typeface="Calibri"/>
              </a:rPr>
              <a:t> </a:t>
            </a:r>
            <a:r>
              <a:rPr lang="en-US" sz="4000" dirty="0" err="1">
                <a:latin typeface="Calibri"/>
              </a:rPr>
              <a:t>může</a:t>
            </a:r>
            <a:r>
              <a:rPr lang="en-US" sz="4000" dirty="0">
                <a:latin typeface="Calibri"/>
              </a:rPr>
              <a:t> </a:t>
            </a:r>
            <a:r>
              <a:rPr lang="en-US" sz="4000" dirty="0" err="1">
                <a:latin typeface="Calibri"/>
              </a:rPr>
              <a:t>být</a:t>
            </a:r>
            <a:r>
              <a:rPr lang="en-US" sz="4000" dirty="0">
                <a:latin typeface="Calibri"/>
              </a:rPr>
              <a:t> </a:t>
            </a:r>
            <a:r>
              <a:rPr lang="en-US" sz="4000" dirty="0" err="1">
                <a:latin typeface="Calibri"/>
              </a:rPr>
              <a:t>takovými</a:t>
            </a:r>
            <a:r>
              <a:rPr lang="en-US" sz="4000" dirty="0">
                <a:latin typeface="Calibri"/>
              </a:rPr>
              <a:t> </a:t>
            </a:r>
            <a:r>
              <a:rPr lang="en-US" sz="4000" dirty="0" err="1">
                <a:latin typeface="Calibri"/>
              </a:rPr>
              <a:t>účinky</a:t>
            </a:r>
            <a:r>
              <a:rPr lang="en-US" sz="4000" dirty="0">
                <a:latin typeface="Calibri"/>
              </a:rPr>
              <a:t> </a:t>
            </a:r>
            <a:r>
              <a:rPr lang="en-US" sz="4000" dirty="0" err="1">
                <a:latin typeface="Calibri"/>
              </a:rPr>
              <a:t>podpořena</a:t>
            </a:r>
            <a:r>
              <a:rPr lang="en-US" sz="4000" dirty="0">
                <a:latin typeface="Calibri"/>
              </a:rPr>
              <a:t> </a:t>
            </a:r>
            <a:endParaRPr lang="cs-CZ" sz="4000" dirty="0">
              <a:latin typeface="Calibri"/>
            </a:endParaRPr>
          </a:p>
          <a:p>
            <a:pPr>
              <a:buFont typeface="Wingdings" panose="05000000000000000000" pitchFamily="2" charset="2"/>
              <a:buChar char="§"/>
              <a:defRPr/>
            </a:pPr>
            <a:endParaRPr lang="cs-CZ" dirty="0">
              <a:latin typeface="Calibri"/>
            </a:endParaRPr>
          </a:p>
          <a:p>
            <a:pPr>
              <a:buFont typeface="Wingdings" panose="05000000000000000000" pitchFamily="2" charset="2"/>
              <a:buChar char="§"/>
              <a:defRPr/>
            </a:pPr>
            <a:endParaRPr lang="cs-CZ" sz="2200" dirty="0">
              <a:latin typeface="Calibri"/>
            </a:endParaRPr>
          </a:p>
          <a:p>
            <a:pPr marL="0" indent="0">
              <a:buNone/>
              <a:defRPr/>
            </a:pPr>
            <a:r>
              <a:rPr lang="cs-CZ" sz="3500" dirty="0">
                <a:latin typeface="Calibri"/>
              </a:rPr>
              <a:t>Výše uvedený text definice není kompletní, definice v MDR je mnohem rozsáhlejší </a:t>
            </a:r>
          </a:p>
          <a:p>
            <a:pPr>
              <a:buFont typeface="Wingdings" panose="05000000000000000000" pitchFamily="2" charset="2"/>
              <a:buChar char="§"/>
              <a:defRPr/>
            </a:pPr>
            <a:endParaRPr lang="cs-CZ" sz="3400" dirty="0">
              <a:latin typeface="Calibri"/>
            </a:endParaRPr>
          </a:p>
          <a:p>
            <a:pPr marL="0" indent="0">
              <a:buNone/>
              <a:defRPr/>
            </a:pPr>
            <a:r>
              <a:rPr lang="cs-CZ" sz="3800" b="1" dirty="0">
                <a:latin typeface="Calibri"/>
              </a:rPr>
              <a:t>Definice pokrývá široké spektrum výrobků – od náplasti po NMR, systémy AI a umělé srdce</a:t>
            </a:r>
            <a:endParaRPr lang="en-US" sz="3800" b="1" dirty="0">
              <a:latin typeface="Calibri"/>
            </a:endParaRPr>
          </a:p>
        </p:txBody>
      </p:sp>
      <p:sp>
        <p:nvSpPr>
          <p:cNvPr id="2" name="Zástupný symbol pro datum 3">
            <a:extLst>
              <a:ext uri="{FF2B5EF4-FFF2-40B4-BE49-F238E27FC236}">
                <a16:creationId xmlns:a16="http://schemas.microsoft.com/office/drawing/2014/main" id="{50ABB97C-7C7F-69FA-0057-48B23B9DFCF8}"/>
              </a:ext>
            </a:extLst>
          </p:cNvPr>
          <p:cNvSpPr>
            <a:spLocks noGrp="1"/>
          </p:cNvSpPr>
          <p:nvPr>
            <p:ph type="dt" sz="half" idx="10"/>
          </p:nvPr>
        </p:nvSpPr>
        <p:spPr>
          <a:xfrm>
            <a:off x="3193773" y="6300580"/>
            <a:ext cx="1050235" cy="253916"/>
          </a:xfrm>
        </p:spPr>
        <p:txBody>
          <a:bodyPr/>
          <a:lstStyle/>
          <a:p>
            <a:fld id="{3C0C5CDD-1B17-482A-8451-DBE42761B1C3}" type="datetime1">
              <a:rPr lang="cs-CZ" smtClean="0"/>
              <a:t>21.05.2026</a:t>
            </a:fld>
            <a:endParaRPr lang="cs-CZ" dirty="0"/>
          </a:p>
        </p:txBody>
      </p:sp>
    </p:spTree>
    <p:extLst>
      <p:ext uri="{BB962C8B-B14F-4D97-AF65-F5344CB8AC3E}">
        <p14:creationId xmlns:p14="http://schemas.microsoft.com/office/powerpoint/2010/main" val="400642671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D8337C32-DBA7-4ACF-80EC-17F7500C631B}"/>
              </a:ext>
            </a:extLst>
          </p:cNvPr>
          <p:cNvSpPr txBox="1">
            <a:spLocks/>
          </p:cNvSpPr>
          <p:nvPr/>
        </p:nvSpPr>
        <p:spPr>
          <a:xfrm>
            <a:off x="872835" y="1440000"/>
            <a:ext cx="10580915" cy="1143000"/>
          </a:xfrm>
          <a:prstGeom prst="rect">
            <a:avLst/>
          </a:prstGeom>
        </p:spPr>
        <p:txBody>
          <a:bodyP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pPr>
              <a:lnSpc>
                <a:spcPct val="90000"/>
              </a:lnSpc>
              <a:defRPr/>
            </a:pPr>
            <a:r>
              <a:rPr lang="cs-CZ" sz="2800" dirty="0">
                <a:solidFill>
                  <a:schemeClr val="accent4"/>
                </a:solidFill>
              </a:rPr>
              <a:t>Definice klinické zkoušky (dále také jen KZ) zdravotnického prostředku</a:t>
            </a:r>
            <a:br>
              <a:rPr lang="cs-CZ" sz="2800" dirty="0">
                <a:solidFill>
                  <a:schemeClr val="accent4"/>
                </a:solidFill>
              </a:rPr>
            </a:br>
            <a:endParaRPr lang="en-US" sz="2800" dirty="0">
              <a:solidFill>
                <a:schemeClr val="accent4"/>
              </a:solidFill>
            </a:endParaRPr>
          </a:p>
        </p:txBody>
      </p:sp>
      <p:sp>
        <p:nvSpPr>
          <p:cNvPr id="6" name="Zástupný obsah 2">
            <a:extLst>
              <a:ext uri="{FF2B5EF4-FFF2-40B4-BE49-F238E27FC236}">
                <a16:creationId xmlns:a16="http://schemas.microsoft.com/office/drawing/2014/main" id="{9C535560-F50A-4387-9962-DA3039C8CEA6}"/>
              </a:ext>
            </a:extLst>
          </p:cNvPr>
          <p:cNvSpPr txBox="1">
            <a:spLocks/>
          </p:cNvSpPr>
          <p:nvPr/>
        </p:nvSpPr>
        <p:spPr>
          <a:xfrm>
            <a:off x="872835" y="2258870"/>
            <a:ext cx="10580915" cy="3600000"/>
          </a:xfrm>
          <a:prstGeom prst="rect">
            <a:avLst/>
          </a:prstGeom>
        </p:spPr>
        <p:txBody>
          <a:bodyPr>
            <a:normAutofit/>
          </a:bodyPr>
          <a:lstStyle>
            <a:lvl1pPr marL="342900" indent="-342900" algn="l" defTabSz="914400" rtl="0" eaLnBrk="1" latinLnBrk="0" hangingPunct="1">
              <a:spcBef>
                <a:spcPct val="20000"/>
              </a:spcBef>
              <a:buFontTx/>
              <a:buBlip>
                <a:blip r:embed="rId2"/>
              </a:buBlip>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cs-CZ" sz="2000" dirty="0">
              <a:solidFill>
                <a:srgbClr val="2D3291"/>
              </a:solidFill>
              <a:latin typeface="Calibri"/>
            </a:endParaRPr>
          </a:p>
          <a:p>
            <a:pPr marL="0" indent="0">
              <a:buNone/>
              <a:defRPr/>
            </a:pPr>
            <a:r>
              <a:rPr lang="cs-CZ" sz="2400" dirty="0">
                <a:latin typeface="Calibri"/>
              </a:rPr>
              <a:t>MDR, čl. 2 bod 45 „klinickou zkouškou“ se rozumí systematická zkouška </a:t>
            </a:r>
            <a:r>
              <a:rPr lang="cs-CZ" sz="2400" b="1" dirty="0">
                <a:latin typeface="Calibri"/>
              </a:rPr>
              <a:t>zahrnující jeden nebo více lidských subjektů</a:t>
            </a:r>
            <a:r>
              <a:rPr lang="cs-CZ" sz="2400" dirty="0">
                <a:latin typeface="Calibri"/>
              </a:rPr>
              <a:t> prováděná za účelem posouzení bezpečnosti nebo účinnosti prostředku</a:t>
            </a:r>
            <a:endParaRPr lang="cs-CZ" sz="3200" dirty="0">
              <a:latin typeface="Calibri"/>
            </a:endParaRPr>
          </a:p>
        </p:txBody>
      </p:sp>
      <p:sp>
        <p:nvSpPr>
          <p:cNvPr id="3" name="Zástupný symbol pro datum 3">
            <a:extLst>
              <a:ext uri="{FF2B5EF4-FFF2-40B4-BE49-F238E27FC236}">
                <a16:creationId xmlns:a16="http://schemas.microsoft.com/office/drawing/2014/main" id="{907F016A-7D9E-B19F-F92F-BABFD6B7A6DD}"/>
              </a:ext>
            </a:extLst>
          </p:cNvPr>
          <p:cNvSpPr txBox="1">
            <a:spLocks/>
          </p:cNvSpPr>
          <p:nvPr/>
        </p:nvSpPr>
        <p:spPr>
          <a:xfrm>
            <a:off x="3193773" y="6300580"/>
            <a:ext cx="1050235" cy="253916"/>
          </a:xfrm>
          <a:prstGeom prst="rect">
            <a:avLst/>
          </a:prstGeom>
        </p:spPr>
        <p:txBody>
          <a:bodyPr/>
          <a:lstStyle>
            <a:defPPr>
              <a:defRPr lang="cs-CZ"/>
            </a:defPPr>
            <a:lvl1pPr>
              <a:defRPr sz="1050" b="1">
                <a:solidFill>
                  <a:schemeClr val="accent4"/>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0C5CDD-1B17-482A-8451-DBE42761B1C3}" type="datetime1">
              <a:rPr lang="cs-CZ"/>
              <a:pPr/>
              <a:t>21.05.2026</a:t>
            </a:fld>
            <a:endParaRPr lang="cs-CZ" dirty="0"/>
          </a:p>
        </p:txBody>
      </p:sp>
    </p:spTree>
    <p:extLst>
      <p:ext uri="{BB962C8B-B14F-4D97-AF65-F5344CB8AC3E}">
        <p14:creationId xmlns:p14="http://schemas.microsoft.com/office/powerpoint/2010/main" val="372547754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996D4DC8-796D-74D3-55BA-FECE309503A6}"/>
              </a:ext>
            </a:extLst>
          </p:cNvPr>
          <p:cNvSpPr>
            <a:spLocks noGrp="1"/>
          </p:cNvSpPr>
          <p:nvPr>
            <p:ph idx="1"/>
          </p:nvPr>
        </p:nvSpPr>
        <p:spPr/>
        <p:txBody>
          <a:bodyPr>
            <a:normAutofit/>
          </a:bodyPr>
          <a:lstStyle/>
          <a:p>
            <a:pPr>
              <a:buFont typeface="Wingdings" panose="05000000000000000000" pitchFamily="2" charset="2"/>
              <a:buChar char="§"/>
            </a:pPr>
            <a:r>
              <a:rPr lang="cs-CZ" sz="2400" dirty="0"/>
              <a:t>Definice KZ v MDR</a:t>
            </a:r>
          </a:p>
          <a:p>
            <a:pPr>
              <a:buFont typeface="Wingdings" panose="05000000000000000000" pitchFamily="2" charset="2"/>
              <a:buChar char="§"/>
            </a:pPr>
            <a:endParaRPr lang="cs-CZ" sz="2400" dirty="0"/>
          </a:p>
          <a:p>
            <a:pPr>
              <a:buFont typeface="Wingdings" panose="05000000000000000000" pitchFamily="2" charset="2"/>
              <a:buChar char="§"/>
            </a:pPr>
            <a:r>
              <a:rPr lang="cs-CZ" sz="2400" dirty="0"/>
              <a:t>Pozn. V případě retrospektivního hodnocení nejde o KZ</a:t>
            </a:r>
          </a:p>
          <a:p>
            <a:pPr>
              <a:buFont typeface="Wingdings" panose="05000000000000000000" pitchFamily="2" charset="2"/>
              <a:buChar char="§"/>
            </a:pPr>
            <a:r>
              <a:rPr lang="cs-CZ" sz="2400" dirty="0"/>
              <a:t>Pozn. Jen u KZ se ZP s CE značkou (jako ZP), který je použit v souladu s určeným účelem a není-li KZ obtěžující/zatěžující, se nemusí hlásit/žádat o povolení Ústav</a:t>
            </a:r>
            <a:endParaRPr lang="en-GB" sz="2400" dirty="0"/>
          </a:p>
        </p:txBody>
      </p:sp>
      <p:sp>
        <p:nvSpPr>
          <p:cNvPr id="3" name="Zástupný symbol pro datum 2">
            <a:extLst>
              <a:ext uri="{FF2B5EF4-FFF2-40B4-BE49-F238E27FC236}">
                <a16:creationId xmlns:a16="http://schemas.microsoft.com/office/drawing/2014/main" id="{5A250F9C-2AFB-10CA-1297-3269BD3EF05F}"/>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85F0A6AC-EAE7-4FC9-2CFB-2E407BBD2B0F}"/>
              </a:ext>
            </a:extLst>
          </p:cNvPr>
          <p:cNvSpPr>
            <a:spLocks noGrp="1"/>
          </p:cNvSpPr>
          <p:nvPr>
            <p:ph type="title"/>
          </p:nvPr>
        </p:nvSpPr>
        <p:spPr/>
        <p:txBody>
          <a:bodyPr/>
          <a:lstStyle/>
          <a:p>
            <a:r>
              <a:rPr lang="cs-CZ" dirty="0"/>
              <a:t>Jak zjistit, jde-li o KZ?</a:t>
            </a:r>
            <a:endParaRPr lang="en-GB" dirty="0"/>
          </a:p>
        </p:txBody>
      </p:sp>
    </p:spTree>
    <p:extLst>
      <p:ext uri="{BB962C8B-B14F-4D97-AF65-F5344CB8AC3E}">
        <p14:creationId xmlns:p14="http://schemas.microsoft.com/office/powerpoint/2010/main" val="267241898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ECB2A-B835-ECD8-61DD-2F426A5C3B7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3929F5E-9096-9789-3AE4-8E5A4D2750D8}"/>
              </a:ext>
            </a:extLst>
          </p:cNvPr>
          <p:cNvSpPr>
            <a:spLocks noGrp="1"/>
          </p:cNvSpPr>
          <p:nvPr>
            <p:ph type="title"/>
          </p:nvPr>
        </p:nvSpPr>
        <p:spPr>
          <a:xfrm>
            <a:off x="738962" y="2394791"/>
            <a:ext cx="10515600" cy="557627"/>
          </a:xfrm>
        </p:spPr>
        <p:txBody>
          <a:bodyPr/>
          <a:lstStyle/>
          <a:p>
            <a:br>
              <a:rPr lang="cs-CZ" dirty="0"/>
            </a:br>
            <a:r>
              <a:rPr lang="cs-CZ" dirty="0"/>
              <a:t>Jediné KZ, které není třeba ohlásit/získat povolení Ústavu jsou ty, ve kterých je ZP s CE značkou používán v souladu s určeným účelem tak, že to pro subjekt není zatěžující</a:t>
            </a:r>
            <a:endParaRPr lang="en-GB" dirty="0"/>
          </a:p>
        </p:txBody>
      </p:sp>
      <p:sp>
        <p:nvSpPr>
          <p:cNvPr id="4" name="Zástupný symbol pro datum 3">
            <a:extLst>
              <a:ext uri="{FF2B5EF4-FFF2-40B4-BE49-F238E27FC236}">
                <a16:creationId xmlns:a16="http://schemas.microsoft.com/office/drawing/2014/main" id="{571CF4C0-243F-F21A-92D6-A8B9A1887621}"/>
              </a:ext>
            </a:extLst>
          </p:cNvPr>
          <p:cNvSpPr>
            <a:spLocks noGrp="1"/>
          </p:cNvSpPr>
          <p:nvPr>
            <p:ph type="dt" sz="half" idx="10"/>
          </p:nvPr>
        </p:nvSpPr>
        <p:spPr/>
        <p:txBody>
          <a:bodyPr/>
          <a:lstStyle/>
          <a:p>
            <a:fld id="{3C0C5CDD-1B17-482A-8451-DBE42761B1C3}" type="datetime1">
              <a:rPr lang="cs-CZ" smtClean="0"/>
              <a:t>21.05.2026</a:t>
            </a:fld>
            <a:endParaRPr lang="cs-CZ"/>
          </a:p>
        </p:txBody>
      </p:sp>
    </p:spTree>
    <p:extLst>
      <p:ext uri="{BB962C8B-B14F-4D97-AF65-F5344CB8AC3E}">
        <p14:creationId xmlns:p14="http://schemas.microsoft.com/office/powerpoint/2010/main" val="317672364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B9D68DDD-6A56-BCD6-28E7-3D21FA973813}"/>
              </a:ext>
            </a:extLst>
          </p:cNvPr>
          <p:cNvSpPr>
            <a:spLocks noGrp="1"/>
          </p:cNvSpPr>
          <p:nvPr>
            <p:ph idx="1"/>
          </p:nvPr>
        </p:nvSpPr>
        <p:spPr/>
        <p:txBody>
          <a:bodyPr>
            <a:normAutofit/>
          </a:bodyPr>
          <a:lstStyle/>
          <a:p>
            <a:pPr>
              <a:buFont typeface="Wingdings" panose="05000000000000000000" pitchFamily="2" charset="2"/>
              <a:buChar char="§"/>
            </a:pPr>
            <a:r>
              <a:rPr lang="cs-CZ" sz="2400" dirty="0"/>
              <a:t>Velmi hrubě se lze orientovat dle připraveného schématu</a:t>
            </a:r>
          </a:p>
          <a:p>
            <a:pPr>
              <a:buFont typeface="Wingdings" panose="05000000000000000000" pitchFamily="2" charset="2"/>
              <a:buChar char="§"/>
            </a:pPr>
            <a:r>
              <a:rPr lang="cs-CZ" sz="2400" b="1" dirty="0">
                <a:solidFill>
                  <a:srgbClr val="FF0000"/>
                </a:solidFill>
              </a:rPr>
              <a:t>Schéma je zjednodušením a jeho použití není zárukou, že závěry, ke kterým podle něj EK dojde jsou 100% správné </a:t>
            </a:r>
            <a:endParaRPr lang="en-GB" sz="2400" b="1" dirty="0">
              <a:solidFill>
                <a:srgbClr val="FF0000"/>
              </a:solidFill>
            </a:endParaRPr>
          </a:p>
        </p:txBody>
      </p:sp>
      <p:sp>
        <p:nvSpPr>
          <p:cNvPr id="3" name="Zástupný symbol pro datum 2">
            <a:extLst>
              <a:ext uri="{FF2B5EF4-FFF2-40B4-BE49-F238E27FC236}">
                <a16:creationId xmlns:a16="http://schemas.microsoft.com/office/drawing/2014/main" id="{BD91B2B4-2DD2-192D-F621-1DFCB521CE0E}"/>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851F4363-2F33-E3BF-8392-348EAB52C64E}"/>
              </a:ext>
            </a:extLst>
          </p:cNvPr>
          <p:cNvSpPr>
            <a:spLocks noGrp="1"/>
          </p:cNvSpPr>
          <p:nvPr>
            <p:ph type="title"/>
          </p:nvPr>
        </p:nvSpPr>
        <p:spPr/>
        <p:txBody>
          <a:bodyPr/>
          <a:lstStyle/>
          <a:p>
            <a:r>
              <a:rPr lang="cs-CZ" dirty="0"/>
              <a:t>Jak z pohledu EK odhadnout, zda jde o KZ ZP?</a:t>
            </a:r>
            <a:endParaRPr lang="en-GB" dirty="0"/>
          </a:p>
        </p:txBody>
      </p:sp>
    </p:spTree>
    <p:extLst>
      <p:ext uri="{BB962C8B-B14F-4D97-AF65-F5344CB8AC3E}">
        <p14:creationId xmlns:p14="http://schemas.microsoft.com/office/powerpoint/2010/main" val="325917868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BDC1B-7C56-EFE4-F4D9-C3271022E77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809CC6C-A2B8-1BDC-0B6C-237BF49418FB}"/>
              </a:ext>
            </a:extLst>
          </p:cNvPr>
          <p:cNvSpPr>
            <a:spLocks noGrp="1"/>
          </p:cNvSpPr>
          <p:nvPr>
            <p:ph type="title"/>
          </p:nvPr>
        </p:nvSpPr>
        <p:spPr>
          <a:xfrm>
            <a:off x="838200" y="1048394"/>
            <a:ext cx="10515600" cy="557627"/>
          </a:xfrm>
        </p:spPr>
        <p:txBody>
          <a:bodyPr>
            <a:normAutofit/>
          </a:bodyPr>
          <a:lstStyle/>
          <a:p>
            <a:r>
              <a:rPr lang="cs-CZ" dirty="0"/>
              <a:t>Schéma pro hrubou klasifikaci výzkumného projektu</a:t>
            </a:r>
            <a:endParaRPr lang="en-GB" dirty="0"/>
          </a:p>
        </p:txBody>
      </p:sp>
      <p:sp>
        <p:nvSpPr>
          <p:cNvPr id="4" name="Zástupný symbol pro datum 3">
            <a:extLst>
              <a:ext uri="{FF2B5EF4-FFF2-40B4-BE49-F238E27FC236}">
                <a16:creationId xmlns:a16="http://schemas.microsoft.com/office/drawing/2014/main" id="{2782DD2D-1C1C-7048-28CD-F330BA1B198D}"/>
              </a:ext>
            </a:extLst>
          </p:cNvPr>
          <p:cNvSpPr>
            <a:spLocks noGrp="1"/>
          </p:cNvSpPr>
          <p:nvPr>
            <p:ph type="dt" sz="half" idx="10"/>
          </p:nvPr>
        </p:nvSpPr>
        <p:spPr>
          <a:xfrm>
            <a:off x="3193773" y="6300580"/>
            <a:ext cx="1050235" cy="253916"/>
          </a:xfrm>
        </p:spPr>
        <p:txBody>
          <a:bodyPr/>
          <a:lstStyle/>
          <a:p>
            <a:fld id="{3C0C5CDD-1B17-482A-8451-DBE42761B1C3}" type="datetime1">
              <a:rPr lang="cs-CZ" smtClean="0"/>
              <a:t>21.05.2026</a:t>
            </a:fld>
            <a:endParaRPr lang="cs-CZ" dirty="0"/>
          </a:p>
        </p:txBody>
      </p:sp>
      <p:sp>
        <p:nvSpPr>
          <p:cNvPr id="5" name="Zástupný symbol pro zápatí 4">
            <a:extLst>
              <a:ext uri="{FF2B5EF4-FFF2-40B4-BE49-F238E27FC236}">
                <a16:creationId xmlns:a16="http://schemas.microsoft.com/office/drawing/2014/main" id="{64C4AA68-CAA5-FF5B-4D59-63350CFEA83B}"/>
              </a:ext>
            </a:extLst>
          </p:cNvPr>
          <p:cNvSpPr>
            <a:spLocks noGrp="1"/>
          </p:cNvSpPr>
          <p:nvPr>
            <p:ph type="ftr" sz="quarter" idx="4294967295"/>
          </p:nvPr>
        </p:nvSpPr>
        <p:spPr/>
        <p:txBody>
          <a:bodyPr/>
          <a:lstStyle/>
          <a:p>
            <a:endParaRPr lang="cs-CZ" dirty="0"/>
          </a:p>
        </p:txBody>
      </p:sp>
      <p:graphicFrame>
        <p:nvGraphicFramePr>
          <p:cNvPr id="8" name="Objekt 7">
            <a:extLst>
              <a:ext uri="{FF2B5EF4-FFF2-40B4-BE49-F238E27FC236}">
                <a16:creationId xmlns:a16="http://schemas.microsoft.com/office/drawing/2014/main" id="{7B436B53-4221-9A62-F634-58BC9C974268}"/>
              </a:ext>
            </a:extLst>
          </p:cNvPr>
          <p:cNvGraphicFramePr>
            <a:graphicFrameLocks noChangeAspect="1"/>
          </p:cNvGraphicFramePr>
          <p:nvPr>
            <p:extLst>
              <p:ext uri="{D42A27DB-BD31-4B8C-83A1-F6EECF244321}">
                <p14:modId xmlns:p14="http://schemas.microsoft.com/office/powerpoint/2010/main" val="1543435328"/>
              </p:ext>
            </p:extLst>
          </p:nvPr>
        </p:nvGraphicFramePr>
        <p:xfrm>
          <a:off x="933549" y="1644978"/>
          <a:ext cx="10158412" cy="4616645"/>
        </p:xfrm>
        <a:graphic>
          <a:graphicData uri="http://schemas.openxmlformats.org/presentationml/2006/ole">
            <mc:AlternateContent xmlns:mc="http://schemas.openxmlformats.org/markup-compatibility/2006">
              <mc:Choice xmlns:v="urn:schemas-microsoft-com:vml" Requires="v">
                <p:oleObj name="Worksheet" r:id="rId2" imgW="13877760" imgH="6648466" progId="Excel.Sheet.12">
                  <p:embed/>
                </p:oleObj>
              </mc:Choice>
              <mc:Fallback>
                <p:oleObj name="Worksheet" r:id="rId2" imgW="13877760" imgH="6648466" progId="Excel.Sheet.12">
                  <p:embed/>
                  <p:pic>
                    <p:nvPicPr>
                      <p:cNvPr id="0" name=""/>
                      <p:cNvPicPr/>
                      <p:nvPr/>
                    </p:nvPicPr>
                    <p:blipFill>
                      <a:blip r:embed="rId3"/>
                      <a:stretch>
                        <a:fillRect/>
                      </a:stretch>
                    </p:blipFill>
                    <p:spPr>
                      <a:xfrm>
                        <a:off x="933549" y="1644978"/>
                        <a:ext cx="10158412" cy="4616645"/>
                      </a:xfrm>
                      <a:prstGeom prst="rect">
                        <a:avLst/>
                      </a:prstGeom>
                    </p:spPr>
                  </p:pic>
                </p:oleObj>
              </mc:Fallback>
            </mc:AlternateContent>
          </a:graphicData>
        </a:graphic>
      </p:graphicFrame>
    </p:spTree>
    <p:extLst>
      <p:ext uri="{BB962C8B-B14F-4D97-AF65-F5344CB8AC3E}">
        <p14:creationId xmlns:p14="http://schemas.microsoft.com/office/powerpoint/2010/main" val="91379071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1EDC2A79-91F0-E01F-8597-618DFA87B310}"/>
              </a:ext>
            </a:extLst>
          </p:cNvPr>
          <p:cNvSpPr>
            <a:spLocks noGrp="1"/>
          </p:cNvSpPr>
          <p:nvPr>
            <p:ph idx="1"/>
          </p:nvPr>
        </p:nvSpPr>
        <p:spPr/>
        <p:txBody>
          <a:bodyPr/>
          <a:lstStyle/>
          <a:p>
            <a:pPr>
              <a:buFont typeface="Wingdings" panose="05000000000000000000" pitchFamily="2" charset="2"/>
              <a:buChar char="§"/>
            </a:pPr>
            <a:r>
              <a:rPr lang="cs-CZ" dirty="0"/>
              <a:t>Tkáňové lepidlo je ZP </a:t>
            </a:r>
          </a:p>
          <a:p>
            <a:pPr>
              <a:buFont typeface="Wingdings" panose="05000000000000000000" pitchFamily="2" charset="2"/>
              <a:buChar char="§"/>
            </a:pPr>
            <a:r>
              <a:rPr lang="cs-CZ" dirty="0"/>
              <a:t>Jde o ZP s CE značkou</a:t>
            </a:r>
          </a:p>
          <a:p>
            <a:pPr>
              <a:buFont typeface="Wingdings" panose="05000000000000000000" pitchFamily="2" charset="2"/>
              <a:buChar char="§"/>
            </a:pPr>
            <a:r>
              <a:rPr lang="cs-CZ" dirty="0"/>
              <a:t>Použití lepidla jako markeru v rozporu s určeným účelem uvedeným v návodu</a:t>
            </a:r>
          </a:p>
          <a:p>
            <a:pPr>
              <a:buFont typeface="Wingdings" panose="05000000000000000000" pitchFamily="2" charset="2"/>
              <a:buChar char="§"/>
            </a:pPr>
            <a:r>
              <a:rPr lang="cs-CZ" dirty="0"/>
              <a:t>Budou zahrnuty lidské subjekty, bude hodnocena účinnost a bezpečnost, jde nepochybně o KZ</a:t>
            </a:r>
          </a:p>
          <a:p>
            <a:pPr>
              <a:buFont typeface="Wingdings" panose="05000000000000000000" pitchFamily="2" charset="2"/>
              <a:buChar char="§"/>
            </a:pPr>
            <a:r>
              <a:rPr lang="cs-CZ" dirty="0"/>
              <a:t>Jde o KZ dle čl. 74 odst. 2 MDR či dle čl. 82 MDR</a:t>
            </a:r>
            <a:endParaRPr lang="en-GB" dirty="0"/>
          </a:p>
        </p:txBody>
      </p:sp>
      <p:sp>
        <p:nvSpPr>
          <p:cNvPr id="3" name="Zástupný symbol pro datum 2">
            <a:extLst>
              <a:ext uri="{FF2B5EF4-FFF2-40B4-BE49-F238E27FC236}">
                <a16:creationId xmlns:a16="http://schemas.microsoft.com/office/drawing/2014/main" id="{24DEA7BA-3A94-BBE4-4C15-A195D4840FF5}"/>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ADCBF0CB-42CC-8FA6-F1AA-4F92B9AAB162}"/>
              </a:ext>
            </a:extLst>
          </p:cNvPr>
          <p:cNvSpPr>
            <a:spLocks noGrp="1"/>
          </p:cNvSpPr>
          <p:nvPr>
            <p:ph type="title"/>
          </p:nvPr>
        </p:nvSpPr>
        <p:spPr/>
        <p:txBody>
          <a:bodyPr/>
          <a:lstStyle/>
          <a:p>
            <a:r>
              <a:rPr lang="cs-CZ" dirty="0"/>
              <a:t>Příklad 1 Tkáňové lepidlo aplikované při zobrazovacím vyšetření jako marker pro operatéra při pozdější otevřené operaci plic</a:t>
            </a:r>
            <a:endParaRPr lang="en-GB" dirty="0"/>
          </a:p>
        </p:txBody>
      </p:sp>
    </p:spTree>
    <p:extLst>
      <p:ext uri="{BB962C8B-B14F-4D97-AF65-F5344CB8AC3E}">
        <p14:creationId xmlns:p14="http://schemas.microsoft.com/office/powerpoint/2010/main" val="192782837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D84B34-7AC9-354B-DE51-E65B4E957BC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F3F205B-B371-BDC2-5618-049540F52AD8}"/>
              </a:ext>
            </a:extLst>
          </p:cNvPr>
          <p:cNvSpPr>
            <a:spLocks noGrp="1"/>
          </p:cNvSpPr>
          <p:nvPr>
            <p:ph type="title"/>
          </p:nvPr>
        </p:nvSpPr>
        <p:spPr>
          <a:xfrm>
            <a:off x="838200" y="1048394"/>
            <a:ext cx="10515600" cy="557627"/>
          </a:xfrm>
        </p:spPr>
        <p:txBody>
          <a:bodyPr>
            <a:normAutofit/>
          </a:bodyPr>
          <a:lstStyle/>
          <a:p>
            <a:r>
              <a:rPr lang="cs-CZ" dirty="0"/>
              <a:t>Příklad 1 schéma pro hrubou klasifikaci výzkumného projektu</a:t>
            </a:r>
            <a:endParaRPr lang="en-GB" dirty="0"/>
          </a:p>
        </p:txBody>
      </p:sp>
      <p:sp>
        <p:nvSpPr>
          <p:cNvPr id="4" name="Zástupný symbol pro datum 3">
            <a:extLst>
              <a:ext uri="{FF2B5EF4-FFF2-40B4-BE49-F238E27FC236}">
                <a16:creationId xmlns:a16="http://schemas.microsoft.com/office/drawing/2014/main" id="{17A4C707-D0AC-424E-69F5-DB98FBFA2256}"/>
              </a:ext>
            </a:extLst>
          </p:cNvPr>
          <p:cNvSpPr>
            <a:spLocks noGrp="1"/>
          </p:cNvSpPr>
          <p:nvPr>
            <p:ph type="dt" sz="half" idx="10"/>
          </p:nvPr>
        </p:nvSpPr>
        <p:spPr>
          <a:xfrm>
            <a:off x="3193773" y="6300580"/>
            <a:ext cx="1050235" cy="253916"/>
          </a:xfrm>
        </p:spPr>
        <p:txBody>
          <a:bodyPr/>
          <a:lstStyle/>
          <a:p>
            <a:fld id="{3C0C5CDD-1B17-482A-8451-DBE42761B1C3}" type="datetime1">
              <a:rPr lang="cs-CZ" smtClean="0"/>
              <a:t>21.05.2026</a:t>
            </a:fld>
            <a:endParaRPr lang="cs-CZ" dirty="0"/>
          </a:p>
        </p:txBody>
      </p:sp>
      <p:sp>
        <p:nvSpPr>
          <p:cNvPr id="5" name="Zástupný symbol pro zápatí 4">
            <a:extLst>
              <a:ext uri="{FF2B5EF4-FFF2-40B4-BE49-F238E27FC236}">
                <a16:creationId xmlns:a16="http://schemas.microsoft.com/office/drawing/2014/main" id="{C73EEA9E-6128-C53A-4A9F-338C709E6F1D}"/>
              </a:ext>
            </a:extLst>
          </p:cNvPr>
          <p:cNvSpPr>
            <a:spLocks noGrp="1"/>
          </p:cNvSpPr>
          <p:nvPr>
            <p:ph type="ftr" sz="quarter" idx="4294967295"/>
          </p:nvPr>
        </p:nvSpPr>
        <p:spPr/>
        <p:txBody>
          <a:bodyPr/>
          <a:lstStyle/>
          <a:p>
            <a:endParaRPr lang="cs-CZ" dirty="0"/>
          </a:p>
        </p:txBody>
      </p:sp>
      <p:graphicFrame>
        <p:nvGraphicFramePr>
          <p:cNvPr id="8" name="Objekt 7">
            <a:extLst>
              <a:ext uri="{FF2B5EF4-FFF2-40B4-BE49-F238E27FC236}">
                <a16:creationId xmlns:a16="http://schemas.microsoft.com/office/drawing/2014/main" id="{5525D3E9-8A72-7483-9B51-C7209A72063E}"/>
              </a:ext>
            </a:extLst>
          </p:cNvPr>
          <p:cNvGraphicFramePr>
            <a:graphicFrameLocks noChangeAspect="1"/>
          </p:cNvGraphicFramePr>
          <p:nvPr>
            <p:extLst>
              <p:ext uri="{D42A27DB-BD31-4B8C-83A1-F6EECF244321}">
                <p14:modId xmlns:p14="http://schemas.microsoft.com/office/powerpoint/2010/main" val="3727834640"/>
              </p:ext>
            </p:extLst>
          </p:nvPr>
        </p:nvGraphicFramePr>
        <p:xfrm>
          <a:off x="1034716" y="1606022"/>
          <a:ext cx="10319084" cy="4686097"/>
        </p:xfrm>
        <a:graphic>
          <a:graphicData uri="http://schemas.openxmlformats.org/presentationml/2006/ole">
            <mc:AlternateContent xmlns:mc="http://schemas.openxmlformats.org/markup-compatibility/2006">
              <mc:Choice xmlns:v="urn:schemas-microsoft-com:vml" Requires="v">
                <p:oleObj name="Worksheet" r:id="rId3" imgW="13877760" imgH="6191314" progId="Excel.Sheet.12">
                  <p:embed/>
                </p:oleObj>
              </mc:Choice>
              <mc:Fallback>
                <p:oleObj name="Worksheet" r:id="rId3" imgW="13877760" imgH="6191314" progId="Excel.Sheet.12">
                  <p:embed/>
                  <p:pic>
                    <p:nvPicPr>
                      <p:cNvPr id="8" name="Objekt 7">
                        <a:extLst>
                          <a:ext uri="{FF2B5EF4-FFF2-40B4-BE49-F238E27FC236}">
                            <a16:creationId xmlns:a16="http://schemas.microsoft.com/office/drawing/2014/main" id="{7B436B53-4221-9A62-F634-58BC9C974268}"/>
                          </a:ext>
                        </a:extLst>
                      </p:cNvPr>
                      <p:cNvPicPr/>
                      <p:nvPr/>
                    </p:nvPicPr>
                    <p:blipFill>
                      <a:blip r:embed="rId4"/>
                      <a:stretch>
                        <a:fillRect/>
                      </a:stretch>
                    </p:blipFill>
                    <p:spPr>
                      <a:xfrm>
                        <a:off x="1034716" y="1606022"/>
                        <a:ext cx="10319084" cy="4686097"/>
                      </a:xfrm>
                      <a:prstGeom prst="rect">
                        <a:avLst/>
                      </a:prstGeom>
                    </p:spPr>
                  </p:pic>
                </p:oleObj>
              </mc:Fallback>
            </mc:AlternateContent>
          </a:graphicData>
        </a:graphic>
      </p:graphicFrame>
      <p:sp>
        <p:nvSpPr>
          <p:cNvPr id="6" name="Ovál 5">
            <a:extLst>
              <a:ext uri="{FF2B5EF4-FFF2-40B4-BE49-F238E27FC236}">
                <a16:creationId xmlns:a16="http://schemas.microsoft.com/office/drawing/2014/main" id="{10B73230-44D1-89A2-C864-F91246C64028}"/>
              </a:ext>
            </a:extLst>
          </p:cNvPr>
          <p:cNvSpPr/>
          <p:nvPr/>
        </p:nvSpPr>
        <p:spPr>
          <a:xfrm>
            <a:off x="4088311" y="3475523"/>
            <a:ext cx="828506" cy="7271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ál 6">
            <a:extLst>
              <a:ext uri="{FF2B5EF4-FFF2-40B4-BE49-F238E27FC236}">
                <a16:creationId xmlns:a16="http://schemas.microsoft.com/office/drawing/2014/main" id="{2EAD26A9-6A33-AAFE-C608-48735CF34FFB}"/>
              </a:ext>
            </a:extLst>
          </p:cNvPr>
          <p:cNvSpPr/>
          <p:nvPr/>
        </p:nvSpPr>
        <p:spPr>
          <a:xfrm>
            <a:off x="2780009" y="2974188"/>
            <a:ext cx="828506" cy="7271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ál 8">
            <a:extLst>
              <a:ext uri="{FF2B5EF4-FFF2-40B4-BE49-F238E27FC236}">
                <a16:creationId xmlns:a16="http://schemas.microsoft.com/office/drawing/2014/main" id="{C51E5461-C923-6634-07FB-1E80B37B6C57}"/>
              </a:ext>
            </a:extLst>
          </p:cNvPr>
          <p:cNvSpPr/>
          <p:nvPr/>
        </p:nvSpPr>
        <p:spPr>
          <a:xfrm>
            <a:off x="1471707" y="2302261"/>
            <a:ext cx="828506" cy="7271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ál 9">
            <a:extLst>
              <a:ext uri="{FF2B5EF4-FFF2-40B4-BE49-F238E27FC236}">
                <a16:creationId xmlns:a16="http://schemas.microsoft.com/office/drawing/2014/main" id="{2146F3F2-DEA7-ABFF-59C6-5B7807808BD0}"/>
              </a:ext>
            </a:extLst>
          </p:cNvPr>
          <p:cNvSpPr/>
          <p:nvPr/>
        </p:nvSpPr>
        <p:spPr>
          <a:xfrm>
            <a:off x="864948" y="4140233"/>
            <a:ext cx="4658628" cy="54459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456583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3AD601-9749-6B3A-5C06-FFE1CE7DEA70}"/>
              </a:ext>
            </a:extLst>
          </p:cNvPr>
          <p:cNvSpPr>
            <a:spLocks noGrp="1"/>
          </p:cNvSpPr>
          <p:nvPr>
            <p:ph idx="1"/>
          </p:nvPr>
        </p:nvSpPr>
        <p:spPr/>
        <p:txBody>
          <a:bodyPr/>
          <a:lstStyle/>
          <a:p>
            <a:pPr>
              <a:buFont typeface="Wingdings" panose="05000000000000000000" pitchFamily="2" charset="2"/>
              <a:buChar char="§"/>
            </a:pPr>
            <a:r>
              <a:rPr lang="cs-CZ" dirty="0"/>
              <a:t>Hodnocení kvality záznamu (hodnotí se kontinuita záznamu EKG, zobrazení jednotlivých vln), </a:t>
            </a:r>
            <a:r>
              <a:rPr lang="cs-CZ" u="sng" dirty="0"/>
              <a:t>NEJDE o detekci EKG patologií,</a:t>
            </a:r>
            <a:r>
              <a:rPr lang="cs-CZ" dirty="0"/>
              <a:t> nejde o diagnostiku, použití nespadá pod definici ZP</a:t>
            </a:r>
          </a:p>
          <a:p>
            <a:pPr>
              <a:buFont typeface="Wingdings" panose="05000000000000000000" pitchFamily="2" charset="2"/>
              <a:buChar char="§"/>
            </a:pPr>
            <a:r>
              <a:rPr lang="cs-CZ" dirty="0"/>
              <a:t>Nejde o použití výrobku ve smyslu ZP a tedy nemůže jít o KZ </a:t>
            </a:r>
          </a:p>
          <a:p>
            <a:pPr>
              <a:buFont typeface="Wingdings" panose="05000000000000000000" pitchFamily="2" charset="2"/>
              <a:buChar char="§"/>
            </a:pPr>
            <a:r>
              <a:rPr lang="cs-CZ" dirty="0"/>
              <a:t>POZOR! V případě, že by záznam EKG z fitness pásu byl hodnocen  z hlediska výskytu výskytu/detekce patologií EKG (diagnostika), už by o použití ZP jednoznačně šlo a šlo by i o KZ, která by podléhala schválení Ústavu!</a:t>
            </a:r>
          </a:p>
          <a:p>
            <a:endParaRPr lang="cs-CZ" dirty="0"/>
          </a:p>
          <a:p>
            <a:pPr marL="0" indent="0">
              <a:buNone/>
            </a:pPr>
            <a:endParaRPr lang="cs-CZ" dirty="0"/>
          </a:p>
          <a:p>
            <a:endParaRPr lang="en-GB" dirty="0"/>
          </a:p>
        </p:txBody>
      </p:sp>
      <p:sp>
        <p:nvSpPr>
          <p:cNvPr id="3" name="Zástupný symbol pro datum 2">
            <a:extLst>
              <a:ext uri="{FF2B5EF4-FFF2-40B4-BE49-F238E27FC236}">
                <a16:creationId xmlns:a16="http://schemas.microsoft.com/office/drawing/2014/main" id="{8B816A09-BC31-0680-F058-006CFACBF076}"/>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A83F34C0-854F-0ABE-AB01-815141829195}"/>
              </a:ext>
            </a:extLst>
          </p:cNvPr>
          <p:cNvSpPr>
            <a:spLocks noGrp="1"/>
          </p:cNvSpPr>
          <p:nvPr>
            <p:ph type="title"/>
          </p:nvPr>
        </p:nvSpPr>
        <p:spPr/>
        <p:txBody>
          <a:bodyPr/>
          <a:lstStyle/>
          <a:p>
            <a:r>
              <a:rPr lang="cs-CZ" dirty="0"/>
              <a:t>Příklad 2 Hodnocení kvality záznamu EKG z fitness pásu</a:t>
            </a:r>
            <a:endParaRPr lang="en-GB" dirty="0"/>
          </a:p>
        </p:txBody>
      </p:sp>
    </p:spTree>
    <p:extLst>
      <p:ext uri="{BB962C8B-B14F-4D97-AF65-F5344CB8AC3E}">
        <p14:creationId xmlns:p14="http://schemas.microsoft.com/office/powerpoint/2010/main" val="12258522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5C568C-4121-DD08-FFA0-38B9C9EBA3DF}"/>
              </a:ext>
            </a:extLst>
          </p:cNvPr>
          <p:cNvSpPr>
            <a:spLocks noGrp="1"/>
          </p:cNvSpPr>
          <p:nvPr>
            <p:ph type="title"/>
          </p:nvPr>
        </p:nvSpPr>
        <p:spPr/>
        <p:txBody>
          <a:bodyPr/>
          <a:lstStyle/>
          <a:p>
            <a:r>
              <a:rPr lang="cs-CZ" dirty="0"/>
              <a:t>Počty žádostí o KZ jsou stabilní (roste počet změn) u SFZ počty stoupají</a:t>
            </a:r>
            <a:endParaRPr lang="en-GB" dirty="0"/>
          </a:p>
        </p:txBody>
      </p:sp>
      <p:sp>
        <p:nvSpPr>
          <p:cNvPr id="4" name="Zástupný symbol pro datum 3">
            <a:extLst>
              <a:ext uri="{FF2B5EF4-FFF2-40B4-BE49-F238E27FC236}">
                <a16:creationId xmlns:a16="http://schemas.microsoft.com/office/drawing/2014/main" id="{2EB92E88-B2C4-DF3E-99E5-002A3576C6B6}"/>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text 4">
            <a:extLst>
              <a:ext uri="{FF2B5EF4-FFF2-40B4-BE49-F238E27FC236}">
                <a16:creationId xmlns:a16="http://schemas.microsoft.com/office/drawing/2014/main" id="{4FF4A181-8C81-C0AC-1217-307F37C97186}"/>
              </a:ext>
            </a:extLst>
          </p:cNvPr>
          <p:cNvSpPr>
            <a:spLocks noGrp="1"/>
          </p:cNvSpPr>
          <p:nvPr>
            <p:ph type="body" sz="quarter" idx="13"/>
          </p:nvPr>
        </p:nvSpPr>
        <p:spPr/>
        <p:txBody>
          <a:bodyPr/>
          <a:lstStyle/>
          <a:p>
            <a:endParaRPr lang="en-GB"/>
          </a:p>
        </p:txBody>
      </p:sp>
      <p:graphicFrame>
        <p:nvGraphicFramePr>
          <p:cNvPr id="6" name="Graf 5">
            <a:extLst>
              <a:ext uri="{FF2B5EF4-FFF2-40B4-BE49-F238E27FC236}">
                <a16:creationId xmlns:a16="http://schemas.microsoft.com/office/drawing/2014/main" id="{404DCCCA-C18E-EA7C-0C33-CD1DB44C273E}"/>
              </a:ext>
            </a:extLst>
          </p:cNvPr>
          <p:cNvGraphicFramePr>
            <a:graphicFrameLocks/>
          </p:cNvGraphicFramePr>
          <p:nvPr>
            <p:extLst>
              <p:ext uri="{D42A27DB-BD31-4B8C-83A1-F6EECF244321}">
                <p14:modId xmlns:p14="http://schemas.microsoft.com/office/powerpoint/2010/main" val="1647681617"/>
              </p:ext>
            </p:extLst>
          </p:nvPr>
        </p:nvGraphicFramePr>
        <p:xfrm>
          <a:off x="1078706" y="1971675"/>
          <a:ext cx="8893968" cy="38790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160315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9A48F45-FF18-9D79-3F86-A9D02C38E20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581095B-767E-4D19-4A98-B33AEE27BD7B}"/>
              </a:ext>
            </a:extLst>
          </p:cNvPr>
          <p:cNvSpPr>
            <a:spLocks noGrp="1"/>
          </p:cNvSpPr>
          <p:nvPr>
            <p:ph type="title"/>
          </p:nvPr>
        </p:nvSpPr>
        <p:spPr>
          <a:xfrm>
            <a:off x="838200" y="1048394"/>
            <a:ext cx="10515600" cy="557627"/>
          </a:xfrm>
        </p:spPr>
        <p:txBody>
          <a:bodyPr>
            <a:normAutofit/>
          </a:bodyPr>
          <a:lstStyle/>
          <a:p>
            <a:r>
              <a:rPr lang="cs-CZ" dirty="0"/>
              <a:t>Příklad 2 schéma pro hrubou klasifikaci výzkumného projektu</a:t>
            </a:r>
            <a:endParaRPr lang="en-GB" dirty="0"/>
          </a:p>
        </p:txBody>
      </p:sp>
      <p:sp>
        <p:nvSpPr>
          <p:cNvPr id="4" name="Zástupný symbol pro datum 3">
            <a:extLst>
              <a:ext uri="{FF2B5EF4-FFF2-40B4-BE49-F238E27FC236}">
                <a16:creationId xmlns:a16="http://schemas.microsoft.com/office/drawing/2014/main" id="{D99A7CF4-AF3B-38B9-78BB-40005C40DFE1}"/>
              </a:ext>
            </a:extLst>
          </p:cNvPr>
          <p:cNvSpPr>
            <a:spLocks noGrp="1"/>
          </p:cNvSpPr>
          <p:nvPr>
            <p:ph type="dt" sz="half" idx="10"/>
          </p:nvPr>
        </p:nvSpPr>
        <p:spPr>
          <a:xfrm>
            <a:off x="3193773" y="6300580"/>
            <a:ext cx="1050235" cy="253916"/>
          </a:xfrm>
        </p:spPr>
        <p:txBody>
          <a:bodyPr/>
          <a:lstStyle/>
          <a:p>
            <a:fld id="{3C0C5CDD-1B17-482A-8451-DBE42761B1C3}" type="datetime1">
              <a:rPr lang="cs-CZ" smtClean="0"/>
              <a:t>21.05.2026</a:t>
            </a:fld>
            <a:endParaRPr lang="cs-CZ" dirty="0"/>
          </a:p>
        </p:txBody>
      </p:sp>
      <p:sp>
        <p:nvSpPr>
          <p:cNvPr id="5" name="Zástupný symbol pro zápatí 4">
            <a:extLst>
              <a:ext uri="{FF2B5EF4-FFF2-40B4-BE49-F238E27FC236}">
                <a16:creationId xmlns:a16="http://schemas.microsoft.com/office/drawing/2014/main" id="{372D836D-6C73-8430-528B-7A7DA154C5FC}"/>
              </a:ext>
            </a:extLst>
          </p:cNvPr>
          <p:cNvSpPr>
            <a:spLocks noGrp="1"/>
          </p:cNvSpPr>
          <p:nvPr>
            <p:ph type="ftr" sz="quarter" idx="4294967295"/>
          </p:nvPr>
        </p:nvSpPr>
        <p:spPr/>
        <p:txBody>
          <a:bodyPr/>
          <a:lstStyle/>
          <a:p>
            <a:endParaRPr lang="cs-CZ" dirty="0"/>
          </a:p>
        </p:txBody>
      </p:sp>
      <p:graphicFrame>
        <p:nvGraphicFramePr>
          <p:cNvPr id="8" name="Objekt 7">
            <a:extLst>
              <a:ext uri="{FF2B5EF4-FFF2-40B4-BE49-F238E27FC236}">
                <a16:creationId xmlns:a16="http://schemas.microsoft.com/office/drawing/2014/main" id="{06083FDF-BF05-B837-A506-FC045B17383B}"/>
              </a:ext>
            </a:extLst>
          </p:cNvPr>
          <p:cNvGraphicFramePr>
            <a:graphicFrameLocks noChangeAspect="1"/>
          </p:cNvGraphicFramePr>
          <p:nvPr>
            <p:extLst>
              <p:ext uri="{D42A27DB-BD31-4B8C-83A1-F6EECF244321}">
                <p14:modId xmlns:p14="http://schemas.microsoft.com/office/powerpoint/2010/main" val="1340470629"/>
              </p:ext>
            </p:extLst>
          </p:nvPr>
        </p:nvGraphicFramePr>
        <p:xfrm>
          <a:off x="961511" y="1591484"/>
          <a:ext cx="9468382" cy="4218122"/>
        </p:xfrm>
        <a:graphic>
          <a:graphicData uri="http://schemas.openxmlformats.org/presentationml/2006/ole">
            <mc:AlternateContent xmlns:mc="http://schemas.openxmlformats.org/markup-compatibility/2006">
              <mc:Choice xmlns:v="urn:schemas-microsoft-com:vml" Requires="v">
                <p:oleObj name="Worksheet" r:id="rId2" imgW="13877760" imgH="7219821" progId="Excel.Sheet.12">
                  <p:embed/>
                </p:oleObj>
              </mc:Choice>
              <mc:Fallback>
                <p:oleObj name="Worksheet" r:id="rId2" imgW="13877760" imgH="7219821" progId="Excel.Sheet.12">
                  <p:embed/>
                  <p:pic>
                    <p:nvPicPr>
                      <p:cNvPr id="8" name="Objekt 7">
                        <a:extLst>
                          <a:ext uri="{FF2B5EF4-FFF2-40B4-BE49-F238E27FC236}">
                            <a16:creationId xmlns:a16="http://schemas.microsoft.com/office/drawing/2014/main" id="{7B436B53-4221-9A62-F634-58BC9C974268}"/>
                          </a:ext>
                        </a:extLst>
                      </p:cNvPr>
                      <p:cNvPicPr/>
                      <p:nvPr/>
                    </p:nvPicPr>
                    <p:blipFill>
                      <a:blip r:embed="rId3"/>
                      <a:stretch>
                        <a:fillRect/>
                      </a:stretch>
                    </p:blipFill>
                    <p:spPr>
                      <a:xfrm>
                        <a:off x="961511" y="1591484"/>
                        <a:ext cx="9468382" cy="4218122"/>
                      </a:xfrm>
                      <a:prstGeom prst="rect">
                        <a:avLst/>
                      </a:prstGeom>
                    </p:spPr>
                  </p:pic>
                </p:oleObj>
              </mc:Fallback>
            </mc:AlternateContent>
          </a:graphicData>
        </a:graphic>
      </p:graphicFrame>
      <p:sp>
        <p:nvSpPr>
          <p:cNvPr id="3" name="Ovál 2">
            <a:extLst>
              <a:ext uri="{FF2B5EF4-FFF2-40B4-BE49-F238E27FC236}">
                <a16:creationId xmlns:a16="http://schemas.microsoft.com/office/drawing/2014/main" id="{9C0952B0-DCEC-F650-7871-9BE300D8E823}"/>
              </a:ext>
            </a:extLst>
          </p:cNvPr>
          <p:cNvSpPr/>
          <p:nvPr/>
        </p:nvSpPr>
        <p:spPr>
          <a:xfrm>
            <a:off x="2699057" y="1590184"/>
            <a:ext cx="576697" cy="50551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ál 5">
            <a:extLst>
              <a:ext uri="{FF2B5EF4-FFF2-40B4-BE49-F238E27FC236}">
                <a16:creationId xmlns:a16="http://schemas.microsoft.com/office/drawing/2014/main" id="{2491873C-1D3D-489B-D38A-3927DF0FAF03}"/>
              </a:ext>
            </a:extLst>
          </p:cNvPr>
          <p:cNvSpPr/>
          <p:nvPr/>
        </p:nvSpPr>
        <p:spPr>
          <a:xfrm>
            <a:off x="3333170" y="1623268"/>
            <a:ext cx="1532254" cy="47372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707258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30750C88-EFE1-5EBC-F87E-E74E5E8719C9}"/>
              </a:ext>
            </a:extLst>
          </p:cNvPr>
          <p:cNvSpPr>
            <a:spLocks noGrp="1"/>
          </p:cNvSpPr>
          <p:nvPr>
            <p:ph idx="1"/>
          </p:nvPr>
        </p:nvSpPr>
        <p:spPr/>
        <p:txBody>
          <a:bodyPr/>
          <a:lstStyle/>
          <a:p>
            <a:pPr>
              <a:buFont typeface="Arial" panose="020B0604020202020204" pitchFamily="34" charset="0"/>
              <a:buChar char="•"/>
            </a:pPr>
            <a:r>
              <a:rPr lang="cs-CZ" dirty="0"/>
              <a:t>Ve výzkumu se bude používat ZP pro provádění TAVI (ZP) a další prostředky. Cílem výzkumu není hodnotit konkrétní ZP pro provádění TAVI, ale to, zda provádění </a:t>
            </a:r>
            <a:r>
              <a:rPr lang="cs-CZ" dirty="0" err="1"/>
              <a:t>koronarografie</a:t>
            </a:r>
            <a:r>
              <a:rPr lang="cs-CZ" dirty="0"/>
              <a:t> před TAVI je efektivní způsob léčby. </a:t>
            </a:r>
          </a:p>
          <a:p>
            <a:pPr>
              <a:buFont typeface="Arial" panose="020B0604020202020204" pitchFamily="34" charset="0"/>
              <a:buChar char="•"/>
            </a:pPr>
            <a:r>
              <a:rPr lang="cs-CZ" dirty="0"/>
              <a:t>Nejde o klinickou zkoušku zdravotnického prostředku, zde konkrétně TAVI (i když se ZP – TAVI při výzkumu používá. Cílem výzkumu ale není hodnocení ZP)</a:t>
            </a:r>
          </a:p>
          <a:p>
            <a:pPr>
              <a:buFont typeface="Arial" panose="020B0604020202020204" pitchFamily="34" charset="0"/>
              <a:buChar char="•"/>
            </a:pPr>
            <a:r>
              <a:rPr lang="cs-CZ" dirty="0"/>
              <a:t>Jde o hodnocení léčebného postupu – výstupem výzkumu je odpověď zda </a:t>
            </a:r>
            <a:r>
              <a:rPr lang="cs-CZ" dirty="0" err="1"/>
              <a:t>koronarografie</a:t>
            </a:r>
            <a:r>
              <a:rPr lang="cs-CZ" dirty="0"/>
              <a:t> před TAVI ano či ne</a:t>
            </a:r>
          </a:p>
        </p:txBody>
      </p:sp>
      <p:sp>
        <p:nvSpPr>
          <p:cNvPr id="3" name="Zástupný symbol pro datum 2">
            <a:extLst>
              <a:ext uri="{FF2B5EF4-FFF2-40B4-BE49-F238E27FC236}">
                <a16:creationId xmlns:a16="http://schemas.microsoft.com/office/drawing/2014/main" id="{2AD58500-6D62-83CE-2EFF-9F25547DEAF8}"/>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F2F56E3A-5CA8-6497-9FF9-F774808DED27}"/>
              </a:ext>
            </a:extLst>
          </p:cNvPr>
          <p:cNvSpPr>
            <a:spLocks noGrp="1"/>
          </p:cNvSpPr>
          <p:nvPr>
            <p:ph type="title"/>
          </p:nvPr>
        </p:nvSpPr>
        <p:spPr/>
        <p:txBody>
          <a:bodyPr/>
          <a:lstStyle/>
          <a:p>
            <a:r>
              <a:rPr lang="pl-PL" dirty="0"/>
              <a:t>Příklad 3 Koronarografie ANO/NE před provedením TAVI</a:t>
            </a:r>
            <a:endParaRPr lang="en-GB" dirty="0"/>
          </a:p>
        </p:txBody>
      </p:sp>
    </p:spTree>
    <p:extLst>
      <p:ext uri="{BB962C8B-B14F-4D97-AF65-F5344CB8AC3E}">
        <p14:creationId xmlns:p14="http://schemas.microsoft.com/office/powerpoint/2010/main" val="34107913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CA06A1A1-3696-3AAF-A0B6-7BDC08A90CF8}"/>
              </a:ext>
            </a:extLst>
          </p:cNvPr>
          <p:cNvSpPr>
            <a:spLocks noGrp="1"/>
          </p:cNvSpPr>
          <p:nvPr>
            <p:ph idx="1"/>
          </p:nvPr>
        </p:nvSpPr>
        <p:spPr>
          <a:xfrm>
            <a:off x="838200" y="2124891"/>
            <a:ext cx="10515600" cy="4052072"/>
          </a:xfrm>
        </p:spPr>
        <p:txBody>
          <a:bodyPr>
            <a:normAutofit fontScale="92500" lnSpcReduction="10000"/>
          </a:bodyPr>
          <a:lstStyle/>
          <a:p>
            <a:pPr>
              <a:buFont typeface="Wingdings" panose="05000000000000000000" pitchFamily="2" charset="2"/>
              <a:buChar char="§"/>
            </a:pPr>
            <a:r>
              <a:rPr lang="cs-CZ" sz="2400" dirty="0"/>
              <a:t>Typicky je zadavatelem poskytovatel péče</a:t>
            </a:r>
          </a:p>
          <a:p>
            <a:pPr>
              <a:buFont typeface="Wingdings" panose="05000000000000000000" pitchFamily="2" charset="2"/>
              <a:buChar char="§"/>
            </a:pPr>
            <a:r>
              <a:rPr lang="cs-CZ" sz="2400" dirty="0"/>
              <a:t>Typicky je cílem porovnat léčebné postupy, nikoliv ZP</a:t>
            </a:r>
          </a:p>
          <a:p>
            <a:pPr>
              <a:buFont typeface="Wingdings" panose="05000000000000000000" pitchFamily="2" charset="2"/>
              <a:buChar char="§"/>
            </a:pPr>
            <a:r>
              <a:rPr lang="cs-CZ" sz="2400" dirty="0"/>
              <a:t>Typicky nejde o hodnocení bezpečnosti a účinnosti konkrétního ZP</a:t>
            </a:r>
          </a:p>
          <a:p>
            <a:pPr>
              <a:buFont typeface="Wingdings" panose="05000000000000000000" pitchFamily="2" charset="2"/>
              <a:buChar char="§"/>
            </a:pPr>
            <a:r>
              <a:rPr lang="cs-CZ" sz="2400" dirty="0"/>
              <a:t>Typicky se na projektu nepodílí výrobce ZP</a:t>
            </a:r>
          </a:p>
          <a:p>
            <a:pPr>
              <a:buFont typeface="Wingdings" panose="05000000000000000000" pitchFamily="2" charset="2"/>
              <a:buChar char="§"/>
            </a:pPr>
            <a:r>
              <a:rPr lang="cs-CZ" sz="2400" dirty="0"/>
              <a:t>Typicky v rámci KZ existuje možnost použití několika různých ZP</a:t>
            </a:r>
          </a:p>
          <a:p>
            <a:endParaRPr lang="cs-CZ" sz="2400" dirty="0"/>
          </a:p>
          <a:p>
            <a:pPr marL="0" indent="0">
              <a:buNone/>
            </a:pPr>
            <a:r>
              <a:rPr lang="cs-CZ" sz="2400" dirty="0"/>
              <a:t>Příklad: Použití operačního stolu při hodnocení dvou chirurgických operačních přístupů při operaci páteře není klinickou zkouškou zdravotnického prostředku/operačního stolu</a:t>
            </a:r>
          </a:p>
          <a:p>
            <a:pPr marL="0" indent="0">
              <a:buNone/>
            </a:pPr>
            <a:endParaRPr lang="cs-CZ" sz="2400" dirty="0"/>
          </a:p>
          <a:p>
            <a:pPr marL="0" indent="0">
              <a:buNone/>
            </a:pPr>
            <a:r>
              <a:rPr lang="cs-CZ" sz="2400" dirty="0"/>
              <a:t>Nejste-li si jisti, konzultujte Ústav</a:t>
            </a:r>
          </a:p>
          <a:p>
            <a:pPr marL="0" indent="0">
              <a:buNone/>
            </a:pPr>
            <a:endParaRPr lang="en-GB" dirty="0"/>
          </a:p>
        </p:txBody>
      </p:sp>
      <p:sp>
        <p:nvSpPr>
          <p:cNvPr id="3" name="Zástupný symbol pro datum 2">
            <a:extLst>
              <a:ext uri="{FF2B5EF4-FFF2-40B4-BE49-F238E27FC236}">
                <a16:creationId xmlns:a16="http://schemas.microsoft.com/office/drawing/2014/main" id="{5D016A1C-7E5D-084E-B000-3A1E7D762BFA}"/>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AD4FED44-1EE7-D3ED-6800-9BA867746FC9}"/>
              </a:ext>
            </a:extLst>
          </p:cNvPr>
          <p:cNvSpPr>
            <a:spLocks noGrp="1"/>
          </p:cNvSpPr>
          <p:nvPr>
            <p:ph type="title"/>
          </p:nvPr>
        </p:nvSpPr>
        <p:spPr/>
        <p:txBody>
          <a:bodyPr/>
          <a:lstStyle/>
          <a:p>
            <a:r>
              <a:rPr lang="cs-CZ" dirty="0"/>
              <a:t>Hodnocení léčebného postupu</a:t>
            </a:r>
            <a:endParaRPr lang="en-GB" dirty="0"/>
          </a:p>
        </p:txBody>
      </p:sp>
    </p:spTree>
    <p:extLst>
      <p:ext uri="{BB962C8B-B14F-4D97-AF65-F5344CB8AC3E}">
        <p14:creationId xmlns:p14="http://schemas.microsoft.com/office/powerpoint/2010/main" val="57277233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A23DB51-7101-3CDB-A638-190DEDADA5F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4184FDE-3EC8-E172-4817-42244B3EB847}"/>
              </a:ext>
            </a:extLst>
          </p:cNvPr>
          <p:cNvSpPr>
            <a:spLocks noGrp="1"/>
          </p:cNvSpPr>
          <p:nvPr>
            <p:ph type="title"/>
          </p:nvPr>
        </p:nvSpPr>
        <p:spPr>
          <a:xfrm>
            <a:off x="838200" y="1048394"/>
            <a:ext cx="10515600" cy="557627"/>
          </a:xfrm>
        </p:spPr>
        <p:txBody>
          <a:bodyPr>
            <a:normAutofit/>
          </a:bodyPr>
          <a:lstStyle/>
          <a:p>
            <a:r>
              <a:rPr lang="cs-CZ" dirty="0"/>
              <a:t>Příklad 3 schéma pro hrubou klasifikaci výzkumného projektu</a:t>
            </a:r>
            <a:endParaRPr lang="en-GB" dirty="0"/>
          </a:p>
        </p:txBody>
      </p:sp>
      <p:sp>
        <p:nvSpPr>
          <p:cNvPr id="4" name="Zástupný symbol pro datum 3">
            <a:extLst>
              <a:ext uri="{FF2B5EF4-FFF2-40B4-BE49-F238E27FC236}">
                <a16:creationId xmlns:a16="http://schemas.microsoft.com/office/drawing/2014/main" id="{EE88F20F-5F11-0FB2-35DC-E53DB3A8F2DB}"/>
              </a:ext>
            </a:extLst>
          </p:cNvPr>
          <p:cNvSpPr>
            <a:spLocks noGrp="1"/>
          </p:cNvSpPr>
          <p:nvPr>
            <p:ph type="dt" sz="half" idx="10"/>
          </p:nvPr>
        </p:nvSpPr>
        <p:spPr>
          <a:xfrm>
            <a:off x="3471245" y="6300580"/>
            <a:ext cx="1050235" cy="253916"/>
          </a:xfrm>
        </p:spPr>
        <p:txBody>
          <a:bodyPr/>
          <a:lstStyle/>
          <a:p>
            <a:fld id="{3C0C5CDD-1B17-482A-8451-DBE42761B1C3}" type="datetime1">
              <a:rPr lang="cs-CZ" smtClean="0"/>
              <a:t>21.05.2026</a:t>
            </a:fld>
            <a:endParaRPr lang="cs-CZ" dirty="0"/>
          </a:p>
        </p:txBody>
      </p:sp>
      <p:sp>
        <p:nvSpPr>
          <p:cNvPr id="5" name="Zástupný symbol pro zápatí 4">
            <a:extLst>
              <a:ext uri="{FF2B5EF4-FFF2-40B4-BE49-F238E27FC236}">
                <a16:creationId xmlns:a16="http://schemas.microsoft.com/office/drawing/2014/main" id="{52381685-A9D5-ABDC-DBEE-88AB9FBF192F}"/>
              </a:ext>
            </a:extLst>
          </p:cNvPr>
          <p:cNvSpPr>
            <a:spLocks noGrp="1"/>
          </p:cNvSpPr>
          <p:nvPr>
            <p:ph type="ftr" sz="quarter" idx="4294967295"/>
          </p:nvPr>
        </p:nvSpPr>
        <p:spPr/>
        <p:txBody>
          <a:bodyPr/>
          <a:lstStyle/>
          <a:p>
            <a:endParaRPr lang="cs-CZ" dirty="0"/>
          </a:p>
        </p:txBody>
      </p:sp>
      <p:graphicFrame>
        <p:nvGraphicFramePr>
          <p:cNvPr id="8" name="Objekt 7">
            <a:extLst>
              <a:ext uri="{FF2B5EF4-FFF2-40B4-BE49-F238E27FC236}">
                <a16:creationId xmlns:a16="http://schemas.microsoft.com/office/drawing/2014/main" id="{53D6388D-783A-B0F9-ABEF-C19A2A6CD07E}"/>
              </a:ext>
            </a:extLst>
          </p:cNvPr>
          <p:cNvGraphicFramePr>
            <a:graphicFrameLocks noChangeAspect="1"/>
          </p:cNvGraphicFramePr>
          <p:nvPr>
            <p:extLst>
              <p:ext uri="{D42A27DB-BD31-4B8C-83A1-F6EECF244321}">
                <p14:modId xmlns:p14="http://schemas.microsoft.com/office/powerpoint/2010/main" val="957046159"/>
              </p:ext>
            </p:extLst>
          </p:nvPr>
        </p:nvGraphicFramePr>
        <p:xfrm>
          <a:off x="935498" y="1681696"/>
          <a:ext cx="10695774" cy="4694559"/>
        </p:xfrm>
        <a:graphic>
          <a:graphicData uri="http://schemas.openxmlformats.org/presentationml/2006/ole">
            <mc:AlternateContent xmlns:mc="http://schemas.openxmlformats.org/markup-compatibility/2006">
              <mc:Choice xmlns:v="urn:schemas-microsoft-com:vml" Requires="v">
                <p:oleObj name="Worksheet" r:id="rId2" imgW="13877760" imgH="6648466" progId="Excel.Sheet.12">
                  <p:embed/>
                </p:oleObj>
              </mc:Choice>
              <mc:Fallback>
                <p:oleObj name="Worksheet" r:id="rId2" imgW="13877760" imgH="6648466" progId="Excel.Sheet.12">
                  <p:embed/>
                  <p:pic>
                    <p:nvPicPr>
                      <p:cNvPr id="8" name="Objekt 7">
                        <a:extLst>
                          <a:ext uri="{FF2B5EF4-FFF2-40B4-BE49-F238E27FC236}">
                            <a16:creationId xmlns:a16="http://schemas.microsoft.com/office/drawing/2014/main" id="{7B436B53-4221-9A62-F634-58BC9C974268}"/>
                          </a:ext>
                        </a:extLst>
                      </p:cNvPr>
                      <p:cNvPicPr/>
                      <p:nvPr/>
                    </p:nvPicPr>
                    <p:blipFill>
                      <a:blip r:embed="rId3"/>
                      <a:stretch>
                        <a:fillRect/>
                      </a:stretch>
                    </p:blipFill>
                    <p:spPr>
                      <a:xfrm>
                        <a:off x="935498" y="1681696"/>
                        <a:ext cx="10695774" cy="4694559"/>
                      </a:xfrm>
                      <a:prstGeom prst="rect">
                        <a:avLst/>
                      </a:prstGeom>
                    </p:spPr>
                  </p:pic>
                </p:oleObj>
              </mc:Fallback>
            </mc:AlternateContent>
          </a:graphicData>
        </a:graphic>
      </p:graphicFrame>
      <p:sp>
        <p:nvSpPr>
          <p:cNvPr id="6" name="Ovál 5">
            <a:extLst>
              <a:ext uri="{FF2B5EF4-FFF2-40B4-BE49-F238E27FC236}">
                <a16:creationId xmlns:a16="http://schemas.microsoft.com/office/drawing/2014/main" id="{2A66D54C-46B9-C37C-ADC6-AB94CEB14FF4}"/>
              </a:ext>
            </a:extLst>
          </p:cNvPr>
          <p:cNvSpPr/>
          <p:nvPr/>
        </p:nvSpPr>
        <p:spPr>
          <a:xfrm>
            <a:off x="2771274" y="2907589"/>
            <a:ext cx="828506" cy="7271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ál 8">
            <a:extLst>
              <a:ext uri="{FF2B5EF4-FFF2-40B4-BE49-F238E27FC236}">
                <a16:creationId xmlns:a16="http://schemas.microsoft.com/office/drawing/2014/main" id="{15A33889-37F1-D2D9-4690-122F45FE546A}"/>
              </a:ext>
            </a:extLst>
          </p:cNvPr>
          <p:cNvSpPr/>
          <p:nvPr/>
        </p:nvSpPr>
        <p:spPr>
          <a:xfrm>
            <a:off x="5479157" y="2907589"/>
            <a:ext cx="828506" cy="7271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ál 9">
            <a:extLst>
              <a:ext uri="{FF2B5EF4-FFF2-40B4-BE49-F238E27FC236}">
                <a16:creationId xmlns:a16="http://schemas.microsoft.com/office/drawing/2014/main" id="{32B3538D-5A8B-9560-DB08-A2061472C490}"/>
              </a:ext>
            </a:extLst>
          </p:cNvPr>
          <p:cNvSpPr/>
          <p:nvPr/>
        </p:nvSpPr>
        <p:spPr>
          <a:xfrm>
            <a:off x="8641080" y="2907589"/>
            <a:ext cx="828506" cy="7271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ál 10">
            <a:extLst>
              <a:ext uri="{FF2B5EF4-FFF2-40B4-BE49-F238E27FC236}">
                <a16:creationId xmlns:a16="http://schemas.microsoft.com/office/drawing/2014/main" id="{C4D332F6-DE96-2D12-E0EC-8F5FE59B7E3D}"/>
              </a:ext>
            </a:extLst>
          </p:cNvPr>
          <p:cNvSpPr/>
          <p:nvPr/>
        </p:nvSpPr>
        <p:spPr>
          <a:xfrm>
            <a:off x="1468008" y="2299594"/>
            <a:ext cx="828506" cy="7271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ál 11">
            <a:extLst>
              <a:ext uri="{FF2B5EF4-FFF2-40B4-BE49-F238E27FC236}">
                <a16:creationId xmlns:a16="http://schemas.microsoft.com/office/drawing/2014/main" id="{FDB62A2C-7E89-1093-E2A2-74247E6E0570}"/>
              </a:ext>
            </a:extLst>
          </p:cNvPr>
          <p:cNvSpPr/>
          <p:nvPr/>
        </p:nvSpPr>
        <p:spPr>
          <a:xfrm>
            <a:off x="9469585" y="3003357"/>
            <a:ext cx="2161687" cy="54459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1888196"/>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CBC5ECB4-F81C-93F2-CE6A-B695F5FFD62A}"/>
              </a:ext>
            </a:extLst>
          </p:cNvPr>
          <p:cNvSpPr>
            <a:spLocks noGrp="1"/>
          </p:cNvSpPr>
          <p:nvPr>
            <p:ph idx="1"/>
          </p:nvPr>
        </p:nvSpPr>
        <p:spPr/>
        <p:txBody>
          <a:bodyPr/>
          <a:lstStyle/>
          <a:p>
            <a:pPr>
              <a:buFont typeface="Wingdings" panose="05000000000000000000" pitchFamily="2" charset="2"/>
              <a:buChar char="§"/>
            </a:pPr>
            <a:r>
              <a:rPr lang="cs-CZ" dirty="0"/>
              <a:t>Srovnání 2 přístrojů pro UPV běžně používaných na dětském ARO</a:t>
            </a:r>
          </a:p>
          <a:p>
            <a:pPr>
              <a:buFont typeface="Wingdings" panose="05000000000000000000" pitchFamily="2" charset="2"/>
              <a:buChar char="§"/>
            </a:pPr>
            <a:r>
              <a:rPr lang="cs-CZ" dirty="0"/>
              <a:t>Oba ZP jsou CE certifikované a budou používané v rámci určeného účelu</a:t>
            </a:r>
          </a:p>
          <a:p>
            <a:pPr>
              <a:buFont typeface="Wingdings" panose="05000000000000000000" pitchFamily="2" charset="2"/>
              <a:buChar char="§"/>
            </a:pPr>
            <a:r>
              <a:rPr lang="cs-CZ" dirty="0"/>
              <a:t>Cílem výzkumu je prospektivní porovnání účinnosti a bezpečnosti obou ZP v randomizovaném výzkumu</a:t>
            </a:r>
          </a:p>
          <a:p>
            <a:pPr>
              <a:buFont typeface="Wingdings" panose="05000000000000000000" pitchFamily="2" charset="2"/>
              <a:buChar char="§"/>
            </a:pPr>
            <a:r>
              <a:rPr lang="cs-CZ" dirty="0"/>
              <a:t>Randomizace je zatěžující</a:t>
            </a:r>
          </a:p>
          <a:p>
            <a:pPr>
              <a:buFont typeface="Wingdings" panose="05000000000000000000" pitchFamily="2" charset="2"/>
              <a:buChar char="§"/>
            </a:pPr>
            <a:r>
              <a:rPr lang="cs-CZ" dirty="0"/>
              <a:t>Jde o KZ ZP která podléhá oznámení</a:t>
            </a:r>
            <a:endParaRPr lang="en-GB" dirty="0"/>
          </a:p>
        </p:txBody>
      </p:sp>
      <p:sp>
        <p:nvSpPr>
          <p:cNvPr id="3" name="Zástupný symbol pro datum 2">
            <a:extLst>
              <a:ext uri="{FF2B5EF4-FFF2-40B4-BE49-F238E27FC236}">
                <a16:creationId xmlns:a16="http://schemas.microsoft.com/office/drawing/2014/main" id="{3F8C6BCC-7F65-E0FC-4AA4-5757279351E2}"/>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1442CF8F-43F9-BCB1-6B2E-416667DB00FD}"/>
              </a:ext>
            </a:extLst>
          </p:cNvPr>
          <p:cNvSpPr>
            <a:spLocks noGrp="1"/>
          </p:cNvSpPr>
          <p:nvPr>
            <p:ph type="title"/>
          </p:nvPr>
        </p:nvSpPr>
        <p:spPr/>
        <p:txBody>
          <a:bodyPr/>
          <a:lstStyle/>
          <a:p>
            <a:r>
              <a:rPr lang="cs-CZ" dirty="0"/>
              <a:t>Příklad 4 ZP s CE značkou přímé porovnání, hodnocení účinnosti</a:t>
            </a:r>
            <a:endParaRPr lang="en-GB" dirty="0"/>
          </a:p>
        </p:txBody>
      </p:sp>
    </p:spTree>
    <p:extLst>
      <p:ext uri="{BB962C8B-B14F-4D97-AF65-F5344CB8AC3E}">
        <p14:creationId xmlns:p14="http://schemas.microsoft.com/office/powerpoint/2010/main" val="415473575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90E5A6B-7C3B-B5D5-B9BA-4558DD48C56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DDEBFEA-B48D-2D23-1B50-8230165CF22C}"/>
              </a:ext>
            </a:extLst>
          </p:cNvPr>
          <p:cNvSpPr>
            <a:spLocks noGrp="1"/>
          </p:cNvSpPr>
          <p:nvPr>
            <p:ph type="title"/>
          </p:nvPr>
        </p:nvSpPr>
        <p:spPr>
          <a:xfrm>
            <a:off x="838200" y="1048394"/>
            <a:ext cx="10515600" cy="557627"/>
          </a:xfrm>
        </p:spPr>
        <p:txBody>
          <a:bodyPr>
            <a:normAutofit/>
          </a:bodyPr>
          <a:lstStyle/>
          <a:p>
            <a:r>
              <a:rPr lang="cs-CZ" dirty="0"/>
              <a:t>Příklad 4 schéma pro hrubou klasifikaci výzkumného projektu</a:t>
            </a:r>
            <a:endParaRPr lang="en-GB" dirty="0"/>
          </a:p>
        </p:txBody>
      </p:sp>
      <p:sp>
        <p:nvSpPr>
          <p:cNvPr id="4" name="Zástupný symbol pro datum 3">
            <a:extLst>
              <a:ext uri="{FF2B5EF4-FFF2-40B4-BE49-F238E27FC236}">
                <a16:creationId xmlns:a16="http://schemas.microsoft.com/office/drawing/2014/main" id="{9F819306-7326-8E79-0E15-8F775D48C7C4}"/>
              </a:ext>
            </a:extLst>
          </p:cNvPr>
          <p:cNvSpPr>
            <a:spLocks noGrp="1"/>
          </p:cNvSpPr>
          <p:nvPr>
            <p:ph type="dt" sz="half" idx="10"/>
          </p:nvPr>
        </p:nvSpPr>
        <p:spPr>
          <a:xfrm>
            <a:off x="3193773" y="6300580"/>
            <a:ext cx="1050235" cy="253916"/>
          </a:xfrm>
        </p:spPr>
        <p:txBody>
          <a:bodyPr/>
          <a:lstStyle/>
          <a:p>
            <a:fld id="{3C0C5CDD-1B17-482A-8451-DBE42761B1C3}" type="datetime1">
              <a:rPr lang="cs-CZ" smtClean="0"/>
              <a:t>21.05.2026</a:t>
            </a:fld>
            <a:endParaRPr lang="cs-CZ" dirty="0"/>
          </a:p>
        </p:txBody>
      </p:sp>
      <p:sp>
        <p:nvSpPr>
          <p:cNvPr id="5" name="Zástupný symbol pro zápatí 4">
            <a:extLst>
              <a:ext uri="{FF2B5EF4-FFF2-40B4-BE49-F238E27FC236}">
                <a16:creationId xmlns:a16="http://schemas.microsoft.com/office/drawing/2014/main" id="{ADFE3E16-F971-FABF-CD08-82AF9340256D}"/>
              </a:ext>
            </a:extLst>
          </p:cNvPr>
          <p:cNvSpPr>
            <a:spLocks noGrp="1"/>
          </p:cNvSpPr>
          <p:nvPr>
            <p:ph type="ftr" sz="quarter" idx="4294967295"/>
          </p:nvPr>
        </p:nvSpPr>
        <p:spPr/>
        <p:txBody>
          <a:bodyPr/>
          <a:lstStyle/>
          <a:p>
            <a:endParaRPr lang="cs-CZ" dirty="0"/>
          </a:p>
        </p:txBody>
      </p:sp>
      <p:graphicFrame>
        <p:nvGraphicFramePr>
          <p:cNvPr id="8" name="Objekt 7">
            <a:extLst>
              <a:ext uri="{FF2B5EF4-FFF2-40B4-BE49-F238E27FC236}">
                <a16:creationId xmlns:a16="http://schemas.microsoft.com/office/drawing/2014/main" id="{939ED519-F9AC-2848-C420-580BA4F4D112}"/>
              </a:ext>
            </a:extLst>
          </p:cNvPr>
          <p:cNvGraphicFramePr>
            <a:graphicFrameLocks noChangeAspect="1"/>
          </p:cNvGraphicFramePr>
          <p:nvPr>
            <p:extLst>
              <p:ext uri="{D42A27DB-BD31-4B8C-83A1-F6EECF244321}">
                <p14:modId xmlns:p14="http://schemas.microsoft.com/office/powerpoint/2010/main" val="774514994"/>
              </p:ext>
            </p:extLst>
          </p:nvPr>
        </p:nvGraphicFramePr>
        <p:xfrm>
          <a:off x="961509" y="1595739"/>
          <a:ext cx="10694988" cy="4610100"/>
        </p:xfrm>
        <a:graphic>
          <a:graphicData uri="http://schemas.openxmlformats.org/presentationml/2006/ole">
            <mc:AlternateContent xmlns:mc="http://schemas.openxmlformats.org/markup-compatibility/2006">
              <mc:Choice xmlns:v="urn:schemas-microsoft-com:vml" Requires="v">
                <p:oleObj name="Worksheet" r:id="rId2" imgW="13877760" imgH="6000750" progId="Excel.Sheet.12">
                  <p:embed/>
                </p:oleObj>
              </mc:Choice>
              <mc:Fallback>
                <p:oleObj name="Worksheet" r:id="rId2" imgW="13877760" imgH="6000750" progId="Excel.Sheet.12">
                  <p:embed/>
                  <p:pic>
                    <p:nvPicPr>
                      <p:cNvPr id="8" name="Objekt 7">
                        <a:extLst>
                          <a:ext uri="{FF2B5EF4-FFF2-40B4-BE49-F238E27FC236}">
                            <a16:creationId xmlns:a16="http://schemas.microsoft.com/office/drawing/2014/main" id="{53D6388D-783A-B0F9-ABEF-C19A2A6CD07E}"/>
                          </a:ext>
                        </a:extLst>
                      </p:cNvPr>
                      <p:cNvPicPr/>
                      <p:nvPr/>
                    </p:nvPicPr>
                    <p:blipFill>
                      <a:blip r:embed="rId3"/>
                      <a:stretch>
                        <a:fillRect/>
                      </a:stretch>
                    </p:blipFill>
                    <p:spPr>
                      <a:xfrm>
                        <a:off x="961509" y="1595739"/>
                        <a:ext cx="10694988" cy="4610100"/>
                      </a:xfrm>
                      <a:prstGeom prst="rect">
                        <a:avLst/>
                      </a:prstGeom>
                    </p:spPr>
                  </p:pic>
                </p:oleObj>
              </mc:Fallback>
            </mc:AlternateContent>
          </a:graphicData>
        </a:graphic>
      </p:graphicFrame>
      <p:sp>
        <p:nvSpPr>
          <p:cNvPr id="6" name="Ovál 5">
            <a:extLst>
              <a:ext uri="{FF2B5EF4-FFF2-40B4-BE49-F238E27FC236}">
                <a16:creationId xmlns:a16="http://schemas.microsoft.com/office/drawing/2014/main" id="{8550CB89-BEFD-D951-E4FE-7490F6E1ADE4}"/>
              </a:ext>
            </a:extLst>
          </p:cNvPr>
          <p:cNvSpPr/>
          <p:nvPr/>
        </p:nvSpPr>
        <p:spPr>
          <a:xfrm>
            <a:off x="2796499" y="2907589"/>
            <a:ext cx="828506" cy="7271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ál 8">
            <a:extLst>
              <a:ext uri="{FF2B5EF4-FFF2-40B4-BE49-F238E27FC236}">
                <a16:creationId xmlns:a16="http://schemas.microsoft.com/office/drawing/2014/main" id="{37815AF6-3901-CDB2-DBF5-3D296D542E19}"/>
              </a:ext>
            </a:extLst>
          </p:cNvPr>
          <p:cNvSpPr/>
          <p:nvPr/>
        </p:nvSpPr>
        <p:spPr>
          <a:xfrm>
            <a:off x="5504382" y="2907589"/>
            <a:ext cx="828506" cy="7271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ál 9">
            <a:extLst>
              <a:ext uri="{FF2B5EF4-FFF2-40B4-BE49-F238E27FC236}">
                <a16:creationId xmlns:a16="http://schemas.microsoft.com/office/drawing/2014/main" id="{268EC15E-3F03-5D01-3A5F-3924652CC767}"/>
              </a:ext>
            </a:extLst>
          </p:cNvPr>
          <p:cNvSpPr/>
          <p:nvPr/>
        </p:nvSpPr>
        <p:spPr>
          <a:xfrm>
            <a:off x="7097388" y="3589716"/>
            <a:ext cx="828506" cy="7271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ál 6">
            <a:extLst>
              <a:ext uri="{FF2B5EF4-FFF2-40B4-BE49-F238E27FC236}">
                <a16:creationId xmlns:a16="http://schemas.microsoft.com/office/drawing/2014/main" id="{53DCD6DA-2866-D559-B0D6-6F8D090D77DF}"/>
              </a:ext>
            </a:extLst>
          </p:cNvPr>
          <p:cNvSpPr/>
          <p:nvPr/>
        </p:nvSpPr>
        <p:spPr>
          <a:xfrm>
            <a:off x="7097388" y="4482052"/>
            <a:ext cx="828506" cy="7271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ál 10">
            <a:extLst>
              <a:ext uri="{FF2B5EF4-FFF2-40B4-BE49-F238E27FC236}">
                <a16:creationId xmlns:a16="http://schemas.microsoft.com/office/drawing/2014/main" id="{655C40C7-11EF-744C-F958-8BF19703703B}"/>
              </a:ext>
            </a:extLst>
          </p:cNvPr>
          <p:cNvSpPr/>
          <p:nvPr/>
        </p:nvSpPr>
        <p:spPr>
          <a:xfrm>
            <a:off x="1505107" y="2289968"/>
            <a:ext cx="828506" cy="7271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ál 11">
            <a:extLst>
              <a:ext uri="{FF2B5EF4-FFF2-40B4-BE49-F238E27FC236}">
                <a16:creationId xmlns:a16="http://schemas.microsoft.com/office/drawing/2014/main" id="{EEB17F47-77C7-566C-50D7-5DA3D0540B67}"/>
              </a:ext>
            </a:extLst>
          </p:cNvPr>
          <p:cNvSpPr/>
          <p:nvPr/>
        </p:nvSpPr>
        <p:spPr>
          <a:xfrm>
            <a:off x="6183733" y="5251979"/>
            <a:ext cx="2560320" cy="54459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441448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107EC7E-5797-9B42-AAFF-1730D1577AC6}"/>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cs-CZ" dirty="0"/>
              <a:t>Jsou zahrnuti pacienti (použití fundus kamery, použití EKG záznamníku)? Podepisují informovaný souhlas? Vysoce pravděpodobně jde o KZ</a:t>
            </a:r>
          </a:p>
          <a:p>
            <a:pPr>
              <a:buFont typeface="Wingdings" panose="05000000000000000000" pitchFamily="2" charset="2"/>
              <a:buChar char="§"/>
            </a:pPr>
            <a:endParaRPr lang="cs-CZ" dirty="0"/>
          </a:p>
          <a:p>
            <a:pPr>
              <a:buFont typeface="Wingdings" panose="05000000000000000000" pitchFamily="2" charset="2"/>
              <a:buChar char="§"/>
            </a:pPr>
            <a:r>
              <a:rPr lang="cs-CZ" dirty="0"/>
              <a:t>Jsou použita výhradně anonymizovaná data (pacient není zahrnut)? Vysoce pravděpodobně nejde o KZ. </a:t>
            </a:r>
          </a:p>
          <a:p>
            <a:pPr>
              <a:buFont typeface="Wingdings" panose="05000000000000000000" pitchFamily="2" charset="2"/>
              <a:buChar char="§"/>
            </a:pPr>
            <a:endParaRPr lang="cs-CZ" dirty="0"/>
          </a:p>
          <a:p>
            <a:pPr>
              <a:buFont typeface="Wingdings" panose="05000000000000000000" pitchFamily="2" charset="2"/>
              <a:buChar char="§"/>
            </a:pPr>
            <a:r>
              <a:rPr lang="cs-CZ" dirty="0"/>
              <a:t>Pozn. anonymizace musí být skutečná, nejen formální. Vyžadujte podrobný popis anonymizace v popisu projektu pro EK. </a:t>
            </a:r>
          </a:p>
          <a:p>
            <a:pPr marL="0" indent="0">
              <a:buNone/>
            </a:pPr>
            <a:endParaRPr lang="cs-CZ" dirty="0"/>
          </a:p>
          <a:p>
            <a:pPr marL="0" indent="0">
              <a:buNone/>
            </a:pPr>
            <a:r>
              <a:rPr lang="cs-CZ" dirty="0"/>
              <a:t>Špatný příklad – „anonymizovaná“ data zpracovaná pomocí SW s AI z mamografie hodnotí lékař, který snímek poznává, protože ho hodnotil před 10 dny.</a:t>
            </a:r>
          </a:p>
          <a:p>
            <a:endParaRPr lang="en-GB" dirty="0"/>
          </a:p>
        </p:txBody>
      </p:sp>
      <p:sp>
        <p:nvSpPr>
          <p:cNvPr id="3" name="Zástupný symbol pro datum 2">
            <a:extLst>
              <a:ext uri="{FF2B5EF4-FFF2-40B4-BE49-F238E27FC236}">
                <a16:creationId xmlns:a16="http://schemas.microsoft.com/office/drawing/2014/main" id="{B3718E14-32E3-BDA7-E18D-F55D1BBAF72B}"/>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FDF7AABC-3BA6-236D-3057-808D071E70F9}"/>
              </a:ext>
            </a:extLst>
          </p:cNvPr>
          <p:cNvSpPr>
            <a:spLocks noGrp="1"/>
          </p:cNvSpPr>
          <p:nvPr>
            <p:ph type="title"/>
          </p:nvPr>
        </p:nvSpPr>
        <p:spPr/>
        <p:txBody>
          <a:bodyPr/>
          <a:lstStyle/>
          <a:p>
            <a:r>
              <a:rPr lang="cs-CZ" dirty="0"/>
              <a:t>ZP prostředky s AI, typicky při diagnostice (zpracování obrazu)</a:t>
            </a:r>
            <a:endParaRPr lang="en-GB" dirty="0"/>
          </a:p>
        </p:txBody>
      </p:sp>
    </p:spTree>
    <p:extLst>
      <p:ext uri="{BB962C8B-B14F-4D97-AF65-F5344CB8AC3E}">
        <p14:creationId xmlns:p14="http://schemas.microsoft.com/office/powerpoint/2010/main" val="94169595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9974A7C-9A2D-0F0B-B066-1C6C9694ED79}"/>
              </a:ext>
            </a:extLst>
          </p:cNvPr>
          <p:cNvSpPr>
            <a:spLocks noGrp="1"/>
          </p:cNvSpPr>
          <p:nvPr>
            <p:ph idx="1"/>
          </p:nvPr>
        </p:nvSpPr>
        <p:spPr/>
        <p:txBody>
          <a:bodyPr/>
          <a:lstStyle/>
          <a:p>
            <a:pPr>
              <a:buFont typeface="Wingdings" panose="05000000000000000000" pitchFamily="2" charset="2"/>
              <a:buChar char="§"/>
            </a:pPr>
            <a:r>
              <a:rPr lang="cs-CZ" dirty="0"/>
              <a:t>Jde o ZP s CE značkou (</a:t>
            </a:r>
            <a:r>
              <a:rPr lang="cs-CZ" dirty="0" err="1"/>
              <a:t>telemeterický</a:t>
            </a:r>
            <a:r>
              <a:rPr lang="cs-CZ" dirty="0"/>
              <a:t> systém)</a:t>
            </a:r>
          </a:p>
          <a:p>
            <a:pPr>
              <a:buFont typeface="Wingdings" panose="05000000000000000000" pitchFamily="2" charset="2"/>
              <a:buChar char="§"/>
            </a:pPr>
            <a:r>
              <a:rPr lang="cs-CZ" dirty="0"/>
              <a:t>ZP prostředek je dle návodu určen k záznamu srdeční frekvence, avšak má být použit k diagnostice fibrilace síní</a:t>
            </a:r>
          </a:p>
          <a:p>
            <a:pPr>
              <a:buFont typeface="Wingdings" panose="05000000000000000000" pitchFamily="2" charset="2"/>
              <a:buChar char="§"/>
            </a:pPr>
            <a:r>
              <a:rPr lang="cs-CZ" dirty="0"/>
              <a:t>V rámci výzkumného projektu budou pás nosit pacienti, cílem je detekovat fibrilaci síní (použití mimo určený účel)</a:t>
            </a:r>
          </a:p>
          <a:p>
            <a:pPr>
              <a:buFont typeface="Wingdings" panose="05000000000000000000" pitchFamily="2" charset="2"/>
              <a:buChar char="§"/>
            </a:pPr>
            <a:r>
              <a:rPr lang="cs-CZ" dirty="0"/>
              <a:t>Výzkumný projekt je neinvazivní, paralelně se používá </a:t>
            </a:r>
            <a:r>
              <a:rPr lang="cs-CZ" dirty="0" err="1"/>
              <a:t>HolterEKG</a:t>
            </a:r>
            <a:endParaRPr lang="en-GB" dirty="0"/>
          </a:p>
          <a:p>
            <a:pPr>
              <a:buFont typeface="Wingdings" panose="05000000000000000000" pitchFamily="2" charset="2"/>
              <a:buChar char="§"/>
            </a:pPr>
            <a:r>
              <a:rPr lang="cs-CZ" dirty="0"/>
              <a:t>Hodnotí se ale účinnost/bezpečnost ZP mimo určený účel</a:t>
            </a:r>
          </a:p>
          <a:p>
            <a:pPr>
              <a:buFont typeface="Wingdings" panose="05000000000000000000" pitchFamily="2" charset="2"/>
              <a:buChar char="§"/>
            </a:pPr>
            <a:r>
              <a:rPr lang="cs-CZ" dirty="0"/>
              <a:t>Jde o KZ vyžadující schválení Ústavu</a:t>
            </a:r>
          </a:p>
        </p:txBody>
      </p:sp>
      <p:sp>
        <p:nvSpPr>
          <p:cNvPr id="3" name="Zástupný symbol pro datum 2">
            <a:extLst>
              <a:ext uri="{FF2B5EF4-FFF2-40B4-BE49-F238E27FC236}">
                <a16:creationId xmlns:a16="http://schemas.microsoft.com/office/drawing/2014/main" id="{EFBCEFE7-5522-4BAD-225F-F31CCBD11250}"/>
              </a:ext>
            </a:extLst>
          </p:cNvPr>
          <p:cNvSpPr>
            <a:spLocks noGrp="1"/>
          </p:cNvSpPr>
          <p:nvPr>
            <p:ph type="dt" sz="half" idx="10"/>
          </p:nvPr>
        </p:nvSpPr>
        <p:spPr/>
        <p:txBody>
          <a:bodyPr/>
          <a:lstStyle/>
          <a:p>
            <a:fld id="{160D2CCC-C7C0-42B5-9E9D-AF93CEDAE465}" type="datetime1">
              <a:rPr lang="cs-CZ" smtClean="0"/>
              <a:t>21.05.2026</a:t>
            </a:fld>
            <a:endParaRPr lang="cs-CZ"/>
          </a:p>
        </p:txBody>
      </p:sp>
      <p:sp>
        <p:nvSpPr>
          <p:cNvPr id="4" name="Nadpis 3">
            <a:extLst>
              <a:ext uri="{FF2B5EF4-FFF2-40B4-BE49-F238E27FC236}">
                <a16:creationId xmlns:a16="http://schemas.microsoft.com/office/drawing/2014/main" id="{DEDE3EE3-A17A-CE11-9624-7D0057C7B4D1}"/>
              </a:ext>
            </a:extLst>
          </p:cNvPr>
          <p:cNvSpPr>
            <a:spLocks noGrp="1"/>
          </p:cNvSpPr>
          <p:nvPr>
            <p:ph type="title"/>
          </p:nvPr>
        </p:nvSpPr>
        <p:spPr/>
        <p:txBody>
          <a:bodyPr/>
          <a:lstStyle/>
          <a:p>
            <a:r>
              <a:rPr lang="cs-CZ" dirty="0"/>
              <a:t>Příklad 5 ZP s AI použitý mimo určený účel, zahrnutí pacientů</a:t>
            </a:r>
            <a:endParaRPr lang="en-GB" dirty="0"/>
          </a:p>
        </p:txBody>
      </p:sp>
    </p:spTree>
    <p:extLst>
      <p:ext uri="{BB962C8B-B14F-4D97-AF65-F5344CB8AC3E}">
        <p14:creationId xmlns:p14="http://schemas.microsoft.com/office/powerpoint/2010/main" val="44626403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85A44CF-3039-432C-39CB-01329E97DB6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21E95DF-8AB5-6F6F-B490-9037396EF8DE}"/>
              </a:ext>
            </a:extLst>
          </p:cNvPr>
          <p:cNvSpPr>
            <a:spLocks noGrp="1"/>
          </p:cNvSpPr>
          <p:nvPr>
            <p:ph type="title"/>
          </p:nvPr>
        </p:nvSpPr>
        <p:spPr>
          <a:xfrm>
            <a:off x="838200" y="1048394"/>
            <a:ext cx="10515600" cy="557627"/>
          </a:xfrm>
        </p:spPr>
        <p:txBody>
          <a:bodyPr>
            <a:normAutofit/>
          </a:bodyPr>
          <a:lstStyle/>
          <a:p>
            <a:r>
              <a:rPr lang="cs-CZ" dirty="0"/>
              <a:t>Příklad 5 schéma pro hrubou klasifikaci výzkumného projektu</a:t>
            </a:r>
            <a:endParaRPr lang="en-GB" dirty="0"/>
          </a:p>
        </p:txBody>
      </p:sp>
      <p:sp>
        <p:nvSpPr>
          <p:cNvPr id="4" name="Zástupný symbol pro datum 3">
            <a:extLst>
              <a:ext uri="{FF2B5EF4-FFF2-40B4-BE49-F238E27FC236}">
                <a16:creationId xmlns:a16="http://schemas.microsoft.com/office/drawing/2014/main" id="{068824F4-0FA8-1E03-060E-A784997289C6}"/>
              </a:ext>
            </a:extLst>
          </p:cNvPr>
          <p:cNvSpPr>
            <a:spLocks noGrp="1"/>
          </p:cNvSpPr>
          <p:nvPr>
            <p:ph type="dt" sz="half" idx="10"/>
          </p:nvPr>
        </p:nvSpPr>
        <p:spPr>
          <a:xfrm>
            <a:off x="3193773" y="6300580"/>
            <a:ext cx="1050235" cy="253916"/>
          </a:xfrm>
        </p:spPr>
        <p:txBody>
          <a:bodyPr/>
          <a:lstStyle/>
          <a:p>
            <a:fld id="{3C0C5CDD-1B17-482A-8451-DBE42761B1C3}" type="datetime1">
              <a:rPr lang="cs-CZ" smtClean="0"/>
              <a:t>21.05.2026</a:t>
            </a:fld>
            <a:endParaRPr lang="cs-CZ" dirty="0"/>
          </a:p>
        </p:txBody>
      </p:sp>
      <p:sp>
        <p:nvSpPr>
          <p:cNvPr id="5" name="Zástupný symbol pro zápatí 4">
            <a:extLst>
              <a:ext uri="{FF2B5EF4-FFF2-40B4-BE49-F238E27FC236}">
                <a16:creationId xmlns:a16="http://schemas.microsoft.com/office/drawing/2014/main" id="{2FFDC5DB-6CB2-FBC0-6D35-D53AD30FE3A0}"/>
              </a:ext>
            </a:extLst>
          </p:cNvPr>
          <p:cNvSpPr>
            <a:spLocks noGrp="1"/>
          </p:cNvSpPr>
          <p:nvPr>
            <p:ph type="ftr" sz="quarter" idx="4294967295"/>
          </p:nvPr>
        </p:nvSpPr>
        <p:spPr/>
        <p:txBody>
          <a:bodyPr/>
          <a:lstStyle/>
          <a:p>
            <a:endParaRPr lang="cs-CZ" dirty="0"/>
          </a:p>
        </p:txBody>
      </p:sp>
      <p:graphicFrame>
        <p:nvGraphicFramePr>
          <p:cNvPr id="8" name="Objekt 7">
            <a:extLst>
              <a:ext uri="{FF2B5EF4-FFF2-40B4-BE49-F238E27FC236}">
                <a16:creationId xmlns:a16="http://schemas.microsoft.com/office/drawing/2014/main" id="{9479B3C6-CB7C-E654-6ADF-4CB6816FBD73}"/>
              </a:ext>
            </a:extLst>
          </p:cNvPr>
          <p:cNvGraphicFramePr>
            <a:graphicFrameLocks noChangeAspect="1"/>
          </p:cNvGraphicFramePr>
          <p:nvPr>
            <p:extLst>
              <p:ext uri="{D42A27DB-BD31-4B8C-83A1-F6EECF244321}">
                <p14:modId xmlns:p14="http://schemas.microsoft.com/office/powerpoint/2010/main" val="2412391550"/>
              </p:ext>
            </p:extLst>
          </p:nvPr>
        </p:nvGraphicFramePr>
        <p:xfrm>
          <a:off x="935502" y="1612528"/>
          <a:ext cx="10695774" cy="4586473"/>
        </p:xfrm>
        <a:graphic>
          <a:graphicData uri="http://schemas.openxmlformats.org/presentationml/2006/ole">
            <mc:AlternateContent xmlns:mc="http://schemas.openxmlformats.org/markup-compatibility/2006">
              <mc:Choice xmlns:v="urn:schemas-microsoft-com:vml" Requires="v">
                <p:oleObj name="Worksheet" r:id="rId2" imgW="13877760" imgH="6648466" progId="Excel.Sheet.12">
                  <p:embed/>
                </p:oleObj>
              </mc:Choice>
              <mc:Fallback>
                <p:oleObj name="Worksheet" r:id="rId2" imgW="13877760" imgH="6648466" progId="Excel.Sheet.12">
                  <p:embed/>
                  <p:pic>
                    <p:nvPicPr>
                      <p:cNvPr id="8" name="Objekt 7">
                        <a:extLst>
                          <a:ext uri="{FF2B5EF4-FFF2-40B4-BE49-F238E27FC236}">
                            <a16:creationId xmlns:a16="http://schemas.microsoft.com/office/drawing/2014/main" id="{939ED519-F9AC-2848-C420-580BA4F4D112}"/>
                          </a:ext>
                        </a:extLst>
                      </p:cNvPr>
                      <p:cNvPicPr/>
                      <p:nvPr/>
                    </p:nvPicPr>
                    <p:blipFill>
                      <a:blip r:embed="rId3"/>
                      <a:stretch>
                        <a:fillRect/>
                      </a:stretch>
                    </p:blipFill>
                    <p:spPr>
                      <a:xfrm>
                        <a:off x="935502" y="1612528"/>
                        <a:ext cx="10695774" cy="4586473"/>
                      </a:xfrm>
                      <a:prstGeom prst="rect">
                        <a:avLst/>
                      </a:prstGeom>
                    </p:spPr>
                  </p:pic>
                </p:oleObj>
              </mc:Fallback>
            </mc:AlternateContent>
          </a:graphicData>
        </a:graphic>
      </p:graphicFrame>
      <p:sp>
        <p:nvSpPr>
          <p:cNvPr id="3" name="Ovál 2">
            <a:extLst>
              <a:ext uri="{FF2B5EF4-FFF2-40B4-BE49-F238E27FC236}">
                <a16:creationId xmlns:a16="http://schemas.microsoft.com/office/drawing/2014/main" id="{3A37534C-0209-773F-709A-B8D15CC9E8DC}"/>
              </a:ext>
            </a:extLst>
          </p:cNvPr>
          <p:cNvSpPr/>
          <p:nvPr/>
        </p:nvSpPr>
        <p:spPr>
          <a:xfrm>
            <a:off x="883868" y="3880347"/>
            <a:ext cx="4658628" cy="48742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ál 5">
            <a:extLst>
              <a:ext uri="{FF2B5EF4-FFF2-40B4-BE49-F238E27FC236}">
                <a16:creationId xmlns:a16="http://schemas.microsoft.com/office/drawing/2014/main" id="{E26A8977-F39A-4F2F-1E1C-E5ACC3A1C827}"/>
              </a:ext>
            </a:extLst>
          </p:cNvPr>
          <p:cNvSpPr/>
          <p:nvPr/>
        </p:nvSpPr>
        <p:spPr>
          <a:xfrm>
            <a:off x="2840461" y="2806693"/>
            <a:ext cx="745441" cy="65084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ál 8">
            <a:extLst>
              <a:ext uri="{FF2B5EF4-FFF2-40B4-BE49-F238E27FC236}">
                <a16:creationId xmlns:a16="http://schemas.microsoft.com/office/drawing/2014/main" id="{B58E79AD-1B88-B901-1388-7CC37DB563C9}"/>
              </a:ext>
            </a:extLst>
          </p:cNvPr>
          <p:cNvSpPr/>
          <p:nvPr/>
        </p:nvSpPr>
        <p:spPr>
          <a:xfrm>
            <a:off x="4162532" y="3317993"/>
            <a:ext cx="699989" cy="57459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ál 10">
            <a:extLst>
              <a:ext uri="{FF2B5EF4-FFF2-40B4-BE49-F238E27FC236}">
                <a16:creationId xmlns:a16="http://schemas.microsoft.com/office/drawing/2014/main" id="{7661853E-84FB-3CD1-4CE8-C648CD5BF644}"/>
              </a:ext>
            </a:extLst>
          </p:cNvPr>
          <p:cNvSpPr/>
          <p:nvPr/>
        </p:nvSpPr>
        <p:spPr>
          <a:xfrm>
            <a:off x="1518390" y="2195374"/>
            <a:ext cx="745441" cy="60320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75925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74FF1D-5415-7EA5-B85E-B9E48D4CF57B}"/>
              </a:ext>
            </a:extLst>
          </p:cNvPr>
          <p:cNvSpPr>
            <a:spLocks noGrp="1"/>
          </p:cNvSpPr>
          <p:nvPr>
            <p:ph type="title"/>
          </p:nvPr>
        </p:nvSpPr>
        <p:spPr>
          <a:xfrm>
            <a:off x="838200" y="1281502"/>
            <a:ext cx="10515600" cy="557627"/>
          </a:xfrm>
        </p:spPr>
        <p:txBody>
          <a:bodyPr/>
          <a:lstStyle/>
          <a:p>
            <a:r>
              <a:rPr lang="cs-CZ" dirty="0"/>
              <a:t>Kdy je třeba opatrnosti?</a:t>
            </a:r>
            <a:endParaRPr lang="en-GB" dirty="0"/>
          </a:p>
        </p:txBody>
      </p:sp>
      <p:sp>
        <p:nvSpPr>
          <p:cNvPr id="3" name="Zástupný obsah 2">
            <a:extLst>
              <a:ext uri="{FF2B5EF4-FFF2-40B4-BE49-F238E27FC236}">
                <a16:creationId xmlns:a16="http://schemas.microsoft.com/office/drawing/2014/main" id="{AE842429-DDD7-51A3-17F9-564DC47E4F4F}"/>
              </a:ext>
            </a:extLst>
          </p:cNvPr>
          <p:cNvSpPr>
            <a:spLocks noGrp="1"/>
          </p:cNvSpPr>
          <p:nvPr>
            <p:ph idx="1"/>
          </p:nvPr>
        </p:nvSpPr>
        <p:spPr>
          <a:xfrm>
            <a:off x="838200" y="2049749"/>
            <a:ext cx="10515600" cy="4351338"/>
          </a:xfrm>
        </p:spPr>
        <p:txBody>
          <a:bodyPr>
            <a:normAutofit/>
          </a:bodyPr>
          <a:lstStyle/>
          <a:p>
            <a:pPr>
              <a:buFont typeface="Wingdings" panose="05000000000000000000" pitchFamily="2" charset="2"/>
              <a:buChar char="§"/>
            </a:pPr>
            <a:r>
              <a:rPr lang="cs-CZ" sz="2400" dirty="0"/>
              <a:t>Jde-li o „akademický projekt“ – nic takového v legislativě ke ZP a IVD neexistuje</a:t>
            </a:r>
          </a:p>
          <a:p>
            <a:pPr>
              <a:buFont typeface="Wingdings" panose="05000000000000000000" pitchFamily="2" charset="2"/>
              <a:buChar char="§"/>
            </a:pPr>
            <a:r>
              <a:rPr lang="cs-CZ" sz="2400" dirty="0"/>
              <a:t>ZP neinvazivní, diagnostický (např. EKG, evokované potenciály)</a:t>
            </a:r>
          </a:p>
          <a:p>
            <a:pPr>
              <a:buFont typeface="Wingdings" panose="05000000000000000000" pitchFamily="2" charset="2"/>
              <a:buChar char="§"/>
            </a:pPr>
            <a:r>
              <a:rPr lang="cs-CZ" sz="2400" dirty="0"/>
              <a:t>AI systémy a AI diagnostika, software obecně</a:t>
            </a:r>
          </a:p>
          <a:p>
            <a:pPr>
              <a:buFont typeface="Wingdings" panose="05000000000000000000" pitchFamily="2" charset="2"/>
              <a:buChar char="§"/>
            </a:pPr>
            <a:r>
              <a:rPr lang="cs-CZ" sz="2400" dirty="0"/>
              <a:t>Projekt je sponzorován výrobcem ZP, zadavatelem je poskytovatel</a:t>
            </a:r>
          </a:p>
          <a:p>
            <a:pPr>
              <a:buFont typeface="Wingdings" panose="05000000000000000000" pitchFamily="2" charset="2"/>
              <a:buChar char="§"/>
            </a:pPr>
            <a:endParaRPr lang="cs-CZ" sz="2400" dirty="0"/>
          </a:p>
          <a:p>
            <a:pPr marL="0" indent="0">
              <a:buNone/>
            </a:pPr>
            <a:endParaRPr lang="cs-CZ" dirty="0"/>
          </a:p>
          <a:p>
            <a:pPr marL="0" indent="0">
              <a:buNone/>
            </a:pPr>
            <a:endParaRPr lang="en-GB" dirty="0"/>
          </a:p>
        </p:txBody>
      </p:sp>
      <p:sp>
        <p:nvSpPr>
          <p:cNvPr id="4" name="Zástupný symbol pro datum 3">
            <a:extLst>
              <a:ext uri="{FF2B5EF4-FFF2-40B4-BE49-F238E27FC236}">
                <a16:creationId xmlns:a16="http://schemas.microsoft.com/office/drawing/2014/main" id="{67936F8A-7F58-472B-255E-35DDE5D5EC2D}"/>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symbol pro zápatí 4">
            <a:extLst>
              <a:ext uri="{FF2B5EF4-FFF2-40B4-BE49-F238E27FC236}">
                <a16:creationId xmlns:a16="http://schemas.microsoft.com/office/drawing/2014/main" id="{B4557E07-0317-2857-967A-85E52CF3EDF0}"/>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17496634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6D1856-7F2E-5882-48A1-18EAEB1CF9F0}"/>
              </a:ext>
            </a:extLst>
          </p:cNvPr>
          <p:cNvSpPr>
            <a:spLocks noGrp="1"/>
          </p:cNvSpPr>
          <p:nvPr>
            <p:ph type="title"/>
          </p:nvPr>
        </p:nvSpPr>
        <p:spPr/>
        <p:txBody>
          <a:bodyPr/>
          <a:lstStyle/>
          <a:p>
            <a:r>
              <a:rPr lang="cs-CZ" dirty="0"/>
              <a:t>Souběhy KHL a SFZ</a:t>
            </a:r>
            <a:endParaRPr lang="en-GB" dirty="0"/>
          </a:p>
        </p:txBody>
      </p:sp>
      <p:sp>
        <p:nvSpPr>
          <p:cNvPr id="3" name="Zástupný obsah 2">
            <a:extLst>
              <a:ext uri="{FF2B5EF4-FFF2-40B4-BE49-F238E27FC236}">
                <a16:creationId xmlns:a16="http://schemas.microsoft.com/office/drawing/2014/main" id="{2DCB5D03-03B5-3121-E0F9-4738A25FF83B}"/>
              </a:ext>
            </a:extLst>
          </p:cNvPr>
          <p:cNvSpPr>
            <a:spLocks noGrp="1"/>
          </p:cNvSpPr>
          <p:nvPr>
            <p:ph idx="1"/>
          </p:nvPr>
        </p:nvSpPr>
        <p:spPr/>
        <p:txBody>
          <a:bodyPr>
            <a:normAutofit/>
          </a:bodyPr>
          <a:lstStyle/>
          <a:p>
            <a:r>
              <a:rPr lang="cs-CZ" sz="2400" dirty="0"/>
              <a:t>Co posuzovat z hlediska EK pro zdravotnické prostředky zřízené podle zákona 375/2022 Sb.?</a:t>
            </a:r>
          </a:p>
          <a:p>
            <a:r>
              <a:rPr lang="cs-CZ" sz="2400" dirty="0"/>
              <a:t>Posuzovat je třeba jen část dokumentace týkající se SFZ</a:t>
            </a:r>
          </a:p>
          <a:p>
            <a:r>
              <a:rPr lang="cs-CZ" sz="2400" dirty="0"/>
              <a:t>KHL část dokumentace posuzují EK pro léčiva</a:t>
            </a:r>
          </a:p>
          <a:p>
            <a:r>
              <a:rPr lang="cs-CZ" sz="2400" dirty="0"/>
              <a:t>Protokol ke KLH je buď součástí dokumentace, nebo si ho lze vyžádat, ale není součástí posuzování</a:t>
            </a:r>
            <a:endParaRPr lang="en-GB" sz="2400" dirty="0"/>
          </a:p>
        </p:txBody>
      </p:sp>
      <p:sp>
        <p:nvSpPr>
          <p:cNvPr id="4" name="Zástupný symbol pro datum 3">
            <a:extLst>
              <a:ext uri="{FF2B5EF4-FFF2-40B4-BE49-F238E27FC236}">
                <a16:creationId xmlns:a16="http://schemas.microsoft.com/office/drawing/2014/main" id="{3777590F-A9ED-4DA2-1E4F-A45887445EFE}"/>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text 4">
            <a:extLst>
              <a:ext uri="{FF2B5EF4-FFF2-40B4-BE49-F238E27FC236}">
                <a16:creationId xmlns:a16="http://schemas.microsoft.com/office/drawing/2014/main" id="{B3920F53-F291-958B-55E4-264FF7CD5E2B}"/>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7629596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A135BD-EDD4-0402-D049-6EE565EE854C}"/>
              </a:ext>
            </a:extLst>
          </p:cNvPr>
          <p:cNvSpPr>
            <a:spLocks noGrp="1"/>
          </p:cNvSpPr>
          <p:nvPr>
            <p:ph type="title"/>
          </p:nvPr>
        </p:nvSpPr>
        <p:spPr>
          <a:xfrm>
            <a:off x="738962" y="2394791"/>
            <a:ext cx="10515600" cy="557627"/>
          </a:xfrm>
        </p:spPr>
        <p:txBody>
          <a:bodyPr/>
          <a:lstStyle/>
          <a:p>
            <a:br>
              <a:rPr lang="cs-CZ" dirty="0"/>
            </a:br>
            <a:r>
              <a:rPr lang="cs-CZ" dirty="0"/>
              <a:t>Jediné KZ, které není třeba ohlásit/získat povolení Ústavu jsou ty, ve kterých je ZP s CE značkou používán v souladu s určeným účelem tak, že to pro subjekt není zatěžující</a:t>
            </a:r>
            <a:endParaRPr lang="en-GB" dirty="0"/>
          </a:p>
        </p:txBody>
      </p:sp>
      <p:sp>
        <p:nvSpPr>
          <p:cNvPr id="4" name="Zástupný symbol pro datum 3">
            <a:extLst>
              <a:ext uri="{FF2B5EF4-FFF2-40B4-BE49-F238E27FC236}">
                <a16:creationId xmlns:a16="http://schemas.microsoft.com/office/drawing/2014/main" id="{A9581F9B-8E5E-72B1-5E9B-9791FE5AB965}"/>
              </a:ext>
            </a:extLst>
          </p:cNvPr>
          <p:cNvSpPr>
            <a:spLocks noGrp="1"/>
          </p:cNvSpPr>
          <p:nvPr>
            <p:ph type="dt" sz="half" idx="10"/>
          </p:nvPr>
        </p:nvSpPr>
        <p:spPr/>
        <p:txBody>
          <a:bodyPr/>
          <a:lstStyle/>
          <a:p>
            <a:fld id="{3C0C5CDD-1B17-482A-8451-DBE42761B1C3}" type="datetime1">
              <a:rPr lang="cs-CZ" smtClean="0"/>
              <a:t>21.05.2026</a:t>
            </a:fld>
            <a:endParaRPr lang="cs-CZ"/>
          </a:p>
        </p:txBody>
      </p:sp>
    </p:spTree>
    <p:extLst>
      <p:ext uri="{BB962C8B-B14F-4D97-AF65-F5344CB8AC3E}">
        <p14:creationId xmlns:p14="http://schemas.microsoft.com/office/powerpoint/2010/main" val="2845811470"/>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8">
            <a:extLst>
              <a:ext uri="{FF2B5EF4-FFF2-40B4-BE49-F238E27FC236}">
                <a16:creationId xmlns:a16="http://schemas.microsoft.com/office/drawing/2014/main" id="{D522555F-8E88-61D8-EFD5-9F0F94738D0E}"/>
              </a:ext>
            </a:extLst>
          </p:cNvPr>
          <p:cNvSpPr txBox="1">
            <a:spLocks/>
          </p:cNvSpPr>
          <p:nvPr/>
        </p:nvSpPr>
        <p:spPr>
          <a:xfrm>
            <a:off x="2543392" y="2824480"/>
            <a:ext cx="9201568" cy="2397760"/>
          </a:xfrm>
          <a:prstGeom prst="rect">
            <a:avLst/>
          </a:prstGeom>
          <a:solidFill>
            <a:schemeClr val="bg1"/>
          </a:solidFill>
        </p:spPr>
        <p:txBody>
          <a:bodyPr vert="horz" lIns="91440" tIns="45720" rIns="91440" bIns="45720" rtlCol="0" anchor="ctr">
            <a:normAutofit fontScale="92500" lnSpcReduction="20000"/>
          </a:bodyPr>
          <a:lstStyle>
            <a:lvl1pPr algn="l" defTabSz="685800" rtl="0" eaLnBrk="1" latinLnBrk="0" hangingPunct="1">
              <a:spcBef>
                <a:spcPct val="0"/>
              </a:spcBef>
              <a:buNone/>
              <a:defRPr sz="2400" b="1" kern="1200">
                <a:solidFill>
                  <a:schemeClr val="bg1"/>
                </a:solidFill>
                <a:latin typeface="+mj-lt"/>
                <a:ea typeface="+mj-ea"/>
                <a:cs typeface="+mj-cs"/>
              </a:defRPr>
            </a:lvl1pPr>
          </a:lstStyle>
          <a:p>
            <a:r>
              <a:rPr lang="cs-CZ" sz="2600" dirty="0">
                <a:solidFill>
                  <a:schemeClr val="accent1"/>
                </a:solidFill>
                <a:ea typeface="Times New Roman" panose="02020603050405020304" pitchFamily="18" charset="0"/>
                <a:cs typeface="Arial" panose="020B0604020202020204" pitchFamily="34" charset="0"/>
              </a:rPr>
              <a:t>Máte zkušenosti se SÚKL?</a:t>
            </a:r>
            <a:r>
              <a:rPr lang="cs-CZ" sz="2800" dirty="0">
                <a:solidFill>
                  <a:schemeClr val="accent1"/>
                </a:solidFill>
                <a:ea typeface="Times New Roman" panose="02020603050405020304" pitchFamily="18" charset="0"/>
                <a:cs typeface="Arial" panose="020B0604020202020204" pitchFamily="34" charset="0"/>
              </a:rPr>
              <a:t> </a:t>
            </a:r>
          </a:p>
          <a:p>
            <a:endParaRPr lang="cs-CZ" sz="2800" dirty="0">
              <a:solidFill>
                <a:schemeClr val="accent1"/>
              </a:solidFill>
              <a:ea typeface="Times New Roman" panose="02020603050405020304" pitchFamily="18" charset="0"/>
              <a:cs typeface="Arial" panose="020B0604020202020204" pitchFamily="34" charset="0"/>
            </a:endParaRPr>
          </a:p>
          <a:p>
            <a:r>
              <a:rPr lang="cs-CZ" b="0" dirty="0">
                <a:solidFill>
                  <a:schemeClr val="tx1"/>
                </a:solidFill>
                <a:ea typeface="Times New Roman" panose="02020603050405020304" pitchFamily="18" charset="0"/>
                <a:cs typeface="Arial" panose="020B0604020202020204" pitchFamily="34" charset="0"/>
              </a:rPr>
              <a:t>Podělte se o ně s námi!</a:t>
            </a:r>
          </a:p>
          <a:p>
            <a:endParaRPr lang="cs-CZ" b="0" dirty="0">
              <a:solidFill>
                <a:schemeClr val="tx1"/>
              </a:solidFill>
              <a:ea typeface="Times New Roman" panose="02020603050405020304" pitchFamily="18" charset="0"/>
              <a:cs typeface="Arial" panose="020B0604020202020204" pitchFamily="34" charset="0"/>
            </a:endParaRPr>
          </a:p>
          <a:p>
            <a:r>
              <a:rPr lang="cs-CZ" b="0" dirty="0">
                <a:solidFill>
                  <a:schemeClr val="tx1"/>
                </a:solidFill>
                <a:ea typeface="Times New Roman" panose="02020603050405020304" pitchFamily="18" charset="0"/>
                <a:cs typeface="Arial" panose="020B0604020202020204" pitchFamily="34" charset="0"/>
              </a:rPr>
              <a:t>SÚKL se jako každá organizace snaží zlepšovat a rozvíjet poskytované</a:t>
            </a:r>
            <a:r>
              <a:rPr lang="cs-CZ" b="0" spc="15" dirty="0">
                <a:solidFill>
                  <a:schemeClr val="tx1"/>
                </a:solidFill>
                <a:ea typeface="Times New Roman" panose="02020603050405020304" pitchFamily="18" charset="0"/>
                <a:cs typeface="Times New Roman" panose="02020603050405020304" pitchFamily="18" charset="0"/>
              </a:rPr>
              <a:t> </a:t>
            </a:r>
            <a:r>
              <a:rPr lang="cs-CZ" b="0" dirty="0">
                <a:solidFill>
                  <a:schemeClr val="tx1"/>
                </a:solidFill>
                <a:ea typeface="Times New Roman" panose="02020603050405020304" pitchFamily="18" charset="0"/>
                <a:cs typeface="Arial" panose="020B0604020202020204" pitchFamily="34" charset="0"/>
              </a:rPr>
              <a:t>služby.</a:t>
            </a:r>
          </a:p>
          <a:p>
            <a:endParaRPr lang="cs-CZ" b="0" dirty="0">
              <a:solidFill>
                <a:schemeClr val="tx1"/>
              </a:solidFill>
              <a:ea typeface="Times New Roman" panose="02020603050405020304" pitchFamily="18" charset="0"/>
              <a:cs typeface="Arial" panose="020B0604020202020204" pitchFamily="34" charset="0"/>
            </a:endParaRPr>
          </a:p>
          <a:p>
            <a:r>
              <a:rPr lang="cs-CZ" b="0" dirty="0">
                <a:solidFill>
                  <a:schemeClr val="tx1"/>
                </a:solidFill>
                <a:ea typeface="Times New Roman" panose="02020603050405020304" pitchFamily="18" charset="0"/>
                <a:cs typeface="Arial" panose="020B0604020202020204" pitchFamily="34" charset="0"/>
              </a:rPr>
              <a:t>Budeme proto rádi, když nám dáte zpětnou vazbu vyplněním následujícího dotazníku.</a:t>
            </a:r>
          </a:p>
        </p:txBody>
      </p:sp>
      <p:pic>
        <p:nvPicPr>
          <p:cNvPr id="6" name="Obrázek 5">
            <a:extLst>
              <a:ext uri="{FF2B5EF4-FFF2-40B4-BE49-F238E27FC236}">
                <a16:creationId xmlns:a16="http://schemas.microsoft.com/office/drawing/2014/main" id="{6C236539-B08E-C35C-6A9B-ECD088554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609" y="1129448"/>
            <a:ext cx="1443600" cy="1443600"/>
          </a:xfrm>
          <a:prstGeom prst="rect">
            <a:avLst/>
          </a:prstGeom>
        </p:spPr>
      </p:pic>
      <p:sp>
        <p:nvSpPr>
          <p:cNvPr id="7" name="Nadpis 13">
            <a:extLst>
              <a:ext uri="{FF2B5EF4-FFF2-40B4-BE49-F238E27FC236}">
                <a16:creationId xmlns:a16="http://schemas.microsoft.com/office/drawing/2014/main" id="{6C40E2CF-7ADF-F549-6625-194A1D2B2E65}"/>
              </a:ext>
            </a:extLst>
          </p:cNvPr>
          <p:cNvSpPr>
            <a:spLocks noGrp="1"/>
          </p:cNvSpPr>
          <p:nvPr>
            <p:ph type="ctrTitle"/>
          </p:nvPr>
        </p:nvSpPr>
        <p:spPr>
          <a:xfrm>
            <a:off x="4226563" y="5130800"/>
            <a:ext cx="4805678" cy="863600"/>
          </a:xfrm>
        </p:spPr>
        <p:txBody>
          <a:bodyPr>
            <a:normAutofit/>
          </a:bodyPr>
          <a:lstStyle/>
          <a:p>
            <a:pPr algn="ctr"/>
            <a:r>
              <a:rPr lang="cs-CZ" sz="2800" cap="all" dirty="0">
                <a:hlinkClick r:id="rId3">
                  <a:extLst>
                    <a:ext uri="{A12FA001-AC4F-418D-AE19-62706E023703}">
                      <ahyp:hlinkClr xmlns:ahyp="http://schemas.microsoft.com/office/drawing/2018/hyperlinkcolor" val="tx"/>
                    </a:ext>
                  </a:extLst>
                </a:hlinkClick>
              </a:rPr>
              <a:t>dotazník spokojenosti</a:t>
            </a:r>
            <a:br>
              <a:rPr lang="cs-CZ" sz="2200" dirty="0"/>
            </a:br>
            <a:endParaRPr lang="cs-CZ" sz="2200" b="0" dirty="0">
              <a:solidFill>
                <a:schemeClr val="bg1"/>
              </a:solidFill>
            </a:endParaRPr>
          </a:p>
        </p:txBody>
      </p:sp>
      <p:sp>
        <p:nvSpPr>
          <p:cNvPr id="8" name="TextovéPole 7">
            <a:extLst>
              <a:ext uri="{FF2B5EF4-FFF2-40B4-BE49-F238E27FC236}">
                <a16:creationId xmlns:a16="http://schemas.microsoft.com/office/drawing/2014/main" id="{B9B83422-20E8-5B91-76BD-1D753A25763C}"/>
              </a:ext>
            </a:extLst>
          </p:cNvPr>
          <p:cNvSpPr txBox="1"/>
          <p:nvPr/>
        </p:nvSpPr>
        <p:spPr>
          <a:xfrm>
            <a:off x="2543392" y="5994400"/>
            <a:ext cx="9008528" cy="707886"/>
          </a:xfrm>
          <a:prstGeom prst="rect">
            <a:avLst/>
          </a:prstGeom>
          <a:noFill/>
        </p:spPr>
        <p:txBody>
          <a:bodyPr wrap="square" rtlCol="0">
            <a:spAutoFit/>
          </a:bodyPr>
          <a:lstStyle/>
          <a:p>
            <a:r>
              <a:rPr kumimoji="0" lang="cs-CZ" sz="2200" b="1" i="0" u="none" strike="noStrike" kern="1200" cap="none" spc="0" normalizeH="0" baseline="0" noProof="0" dirty="0">
                <a:ln>
                  <a:noFill/>
                </a:ln>
                <a:solidFill>
                  <a:srgbClr val="1EA3A4"/>
                </a:solidFill>
                <a:effectLst/>
                <a:uLnTx/>
                <a:uFillTx/>
                <a:latin typeface="Calibri" panose="020F0502020204030204" pitchFamily="34" charset="0"/>
                <a:ea typeface="Times New Roman" panose="02020603050405020304" pitchFamily="18" charset="0"/>
                <a:cs typeface="Arial" panose="020B0604020202020204" pitchFamily="34" charset="0"/>
              </a:rPr>
              <a:t>Předem děkujeme </a:t>
            </a:r>
            <a:r>
              <a:rPr kumimoji="0" lang="cs-CZ" sz="2200" b="1" i="0" u="none" strike="noStrike" kern="1200" cap="none" spc="0" normalizeH="0" baseline="0" noProof="0" dirty="0">
                <a:ln>
                  <a:noFill/>
                </a:ln>
                <a:solidFill>
                  <a:srgbClr val="1EA3A4"/>
                </a:solidFill>
                <a:effectLst/>
                <a:uLnTx/>
                <a:uFillTx/>
                <a:latin typeface="Calibri" panose="020F0502020204030204" pitchFamily="34" charset="0"/>
                <a:ea typeface="Times New Roman" panose="02020603050405020304" pitchFamily="18" charset="0"/>
                <a:cs typeface="Times New Roman" panose="02020603050405020304" pitchFamily="18" charset="0"/>
              </a:rPr>
              <a:t>za </a:t>
            </a:r>
            <a:r>
              <a:rPr kumimoji="0" lang="cs-CZ" sz="2200" b="1" i="0" u="none" strike="noStrike" kern="1200" cap="none" spc="0" normalizeH="0" baseline="0" noProof="0" dirty="0">
                <a:ln>
                  <a:noFill/>
                </a:ln>
                <a:solidFill>
                  <a:srgbClr val="1EA3A4"/>
                </a:solidFill>
                <a:effectLst/>
                <a:uLnTx/>
                <a:uFillTx/>
                <a:latin typeface="Calibri" panose="020F0502020204030204" pitchFamily="34" charset="0"/>
                <a:ea typeface="Times New Roman" panose="02020603050405020304" pitchFamily="18" charset="0"/>
                <a:cs typeface="Arial" panose="020B0604020202020204" pitchFamily="34" charset="0"/>
              </a:rPr>
              <a:t>spolupráci a za čas věnovaný odpovědím.</a:t>
            </a:r>
            <a:r>
              <a:rPr kumimoji="0" lang="cs-CZ" sz="2200" b="1" i="0" u="none" strike="noStrike" kern="1200" cap="none" spc="0" normalizeH="0" baseline="0" noProof="0" dirty="0">
                <a:ln>
                  <a:noFill/>
                </a:ln>
                <a:solidFill>
                  <a:srgbClr val="1EA3A4"/>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br>
              <a:rPr kumimoji="0" lang="cs-CZ" sz="2200" b="1" i="0" u="none" strike="noStrike" kern="1200" cap="none" spc="0" normalizeH="0" baseline="0" noProof="0" dirty="0">
                <a:ln>
                  <a:noFill/>
                </a:ln>
                <a:solidFill>
                  <a:srgbClr val="1EA3A4"/>
                </a:solidFill>
                <a:effectLst/>
                <a:uLnTx/>
                <a:uFillTx/>
                <a:latin typeface="Calibri"/>
                <a:ea typeface="+mj-ea"/>
                <a:cs typeface="+mj-cs"/>
              </a:rPr>
            </a:br>
            <a:endParaRPr lang="cs-CZ" dirty="0"/>
          </a:p>
        </p:txBody>
      </p:sp>
      <p:sp>
        <p:nvSpPr>
          <p:cNvPr id="2" name="TextovéPole 1">
            <a:extLst>
              <a:ext uri="{FF2B5EF4-FFF2-40B4-BE49-F238E27FC236}">
                <a16:creationId xmlns:a16="http://schemas.microsoft.com/office/drawing/2014/main" id="{D00D1734-B41C-7370-A1CD-F90DC3B83F63}"/>
              </a:ext>
            </a:extLst>
          </p:cNvPr>
          <p:cNvSpPr txBox="1"/>
          <p:nvPr/>
        </p:nvSpPr>
        <p:spPr>
          <a:xfrm>
            <a:off x="6891580" y="1139694"/>
            <a:ext cx="2885270" cy="430887"/>
          </a:xfrm>
          <a:prstGeom prst="rect">
            <a:avLst/>
          </a:prstGeom>
          <a:noFill/>
        </p:spPr>
        <p:txBody>
          <a:bodyPr wrap="square" rtlCol="0">
            <a:spAutoFit/>
          </a:bodyPr>
          <a:lstStyle/>
          <a:p>
            <a:r>
              <a:rPr lang="cs-CZ" sz="2200" b="1" dirty="0"/>
              <a:t>Dotazník spokojenosti:</a:t>
            </a:r>
          </a:p>
        </p:txBody>
      </p:sp>
    </p:spTree>
    <p:extLst>
      <p:ext uri="{BB962C8B-B14F-4D97-AF65-F5344CB8AC3E}">
        <p14:creationId xmlns:p14="http://schemas.microsoft.com/office/powerpoint/2010/main" val="38211327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46EC89-CED9-9802-3D18-5EE943D42715}"/>
              </a:ext>
            </a:extLst>
          </p:cNvPr>
          <p:cNvSpPr>
            <a:spLocks noGrp="1"/>
          </p:cNvSpPr>
          <p:nvPr>
            <p:ph type="ctrTitle"/>
          </p:nvPr>
        </p:nvSpPr>
        <p:spPr>
          <a:xfrm>
            <a:off x="2953201" y="3882887"/>
            <a:ext cx="8279296" cy="564809"/>
          </a:xfrm>
        </p:spPr>
        <p:txBody>
          <a:bodyPr/>
          <a:lstStyle/>
          <a:p>
            <a:r>
              <a:rPr lang="cs-CZ" dirty="0">
                <a:solidFill>
                  <a:schemeClr val="tx2"/>
                </a:solidFill>
              </a:rPr>
              <a:t>DĚKUJEME ZA POZORNOST</a:t>
            </a:r>
          </a:p>
        </p:txBody>
      </p:sp>
      <p:sp>
        <p:nvSpPr>
          <p:cNvPr id="3" name="Podnadpis 2">
            <a:extLst>
              <a:ext uri="{FF2B5EF4-FFF2-40B4-BE49-F238E27FC236}">
                <a16:creationId xmlns:a16="http://schemas.microsoft.com/office/drawing/2014/main" id="{E22E8418-86E9-D67C-BF45-7017B66CC13C}"/>
              </a:ext>
            </a:extLst>
          </p:cNvPr>
          <p:cNvSpPr>
            <a:spLocks noGrp="1"/>
          </p:cNvSpPr>
          <p:nvPr>
            <p:ph type="subTitle" idx="1"/>
          </p:nvPr>
        </p:nvSpPr>
        <p:spPr>
          <a:xfrm>
            <a:off x="2953201" y="4603992"/>
            <a:ext cx="4753472" cy="1747321"/>
          </a:xfrm>
        </p:spPr>
        <p:txBody>
          <a:bodyPr>
            <a:normAutofit fontScale="92500" lnSpcReduction="10000"/>
          </a:bodyPr>
          <a:lstStyle/>
          <a:p>
            <a:r>
              <a:rPr lang="cs-CZ" sz="1700" b="1" dirty="0">
                <a:solidFill>
                  <a:schemeClr val="accent4"/>
                </a:solidFill>
              </a:rPr>
              <a:t>STÁTNÍ ÚSTAV PRO KONTROLU LÉČIV</a:t>
            </a:r>
          </a:p>
          <a:p>
            <a:r>
              <a:rPr lang="cs-CZ" sz="1700" dirty="0"/>
              <a:t>Šrobárova 49/48, 100 00 Praha 10</a:t>
            </a:r>
          </a:p>
          <a:p>
            <a:r>
              <a:rPr lang="cs-CZ" sz="1700" dirty="0"/>
              <a:t>Tel.: +420 272 185 111</a:t>
            </a:r>
          </a:p>
          <a:p>
            <a:r>
              <a:rPr lang="cs-CZ" sz="1700" dirty="0"/>
              <a:t>e-mail: </a:t>
            </a:r>
            <a:r>
              <a:rPr lang="cs-CZ" sz="1700" dirty="0">
                <a:hlinkClick r:id="rId2"/>
              </a:rPr>
              <a:t>posta@sukl.gov.cz</a:t>
            </a:r>
            <a:endParaRPr lang="cs-CZ" sz="1700" dirty="0"/>
          </a:p>
          <a:p>
            <a:endParaRPr lang="cs-CZ" sz="1800" dirty="0"/>
          </a:p>
          <a:p>
            <a:r>
              <a:rPr lang="cs-CZ" sz="3200" b="1" dirty="0">
                <a:solidFill>
                  <a:schemeClr val="accent4"/>
                </a:solidFill>
              </a:rPr>
              <a:t>sukl.gov.cz</a:t>
            </a:r>
          </a:p>
        </p:txBody>
      </p:sp>
      <p:sp>
        <p:nvSpPr>
          <p:cNvPr id="5" name="Nadpis 1">
            <a:extLst>
              <a:ext uri="{FF2B5EF4-FFF2-40B4-BE49-F238E27FC236}">
                <a16:creationId xmlns:a16="http://schemas.microsoft.com/office/drawing/2014/main" id="{4F3E7743-015C-6E2E-8562-0240A889BA27}"/>
              </a:ext>
            </a:extLst>
          </p:cNvPr>
          <p:cNvSpPr txBox="1">
            <a:spLocks/>
          </p:cNvSpPr>
          <p:nvPr/>
        </p:nvSpPr>
        <p:spPr>
          <a:xfrm>
            <a:off x="8277001" y="1266471"/>
            <a:ext cx="3662316" cy="2585253"/>
          </a:xfrm>
          <a:prstGeom prst="rect">
            <a:avLst/>
          </a:prstGeom>
        </p:spPr>
        <p:txBody>
          <a:bodyPr/>
          <a:lstStyle>
            <a:lvl1pPr algn="l" defTabSz="914400" rtl="0" eaLnBrk="1" latinLnBrk="0" hangingPunct="1">
              <a:lnSpc>
                <a:spcPct val="90000"/>
              </a:lnSpc>
              <a:spcBef>
                <a:spcPct val="0"/>
              </a:spcBef>
              <a:buNone/>
              <a:defRPr sz="2800" b="1" kern="1200">
                <a:solidFill>
                  <a:schemeClr val="accent4"/>
                </a:solidFill>
                <a:latin typeface="+mj-lt"/>
                <a:ea typeface="+mj-ea"/>
                <a:cs typeface="+mj-cs"/>
              </a:defRPr>
            </a:lvl1pPr>
          </a:lstStyle>
          <a:p>
            <a:pPr algn="just"/>
            <a:r>
              <a:rPr lang="cs-CZ" sz="1800" b="0" dirty="0">
                <a:solidFill>
                  <a:schemeClr val="tx1"/>
                </a:solidFill>
                <a:latin typeface="+mn-lt"/>
                <a:ea typeface="Aptos" panose="020B0004020202020204" pitchFamily="34" charset="0"/>
                <a:cs typeface="Aptos" panose="020B0004020202020204" pitchFamily="34" charset="0"/>
              </a:rPr>
              <a:t>Aplikace navíc nabízí i benefity pro pacienty, např. možnost přístupu ke všem údajům o své elektronické preskripci, včetně lékového záznamu a nastavení souhlasů k němu.</a:t>
            </a:r>
          </a:p>
          <a:p>
            <a:endParaRPr lang="cs-CZ" sz="1800" b="0" dirty="0">
              <a:solidFill>
                <a:schemeClr val="tx1"/>
              </a:solidFill>
              <a:latin typeface="+mn-lt"/>
              <a:ea typeface="Aptos" panose="020B0004020202020204" pitchFamily="34" charset="0"/>
              <a:cs typeface="Aptos" panose="020B0004020202020204" pitchFamily="34" charset="0"/>
            </a:endParaRPr>
          </a:p>
          <a:p>
            <a:r>
              <a:rPr lang="cs-CZ" sz="1800" b="0" dirty="0">
                <a:solidFill>
                  <a:schemeClr val="tx1"/>
                </a:solidFill>
                <a:latin typeface="+mn-lt"/>
                <a:ea typeface="Aptos" panose="020B0004020202020204" pitchFamily="34" charset="0"/>
                <a:cs typeface="Aptos" panose="020B0004020202020204" pitchFamily="34" charset="0"/>
              </a:rPr>
              <a:t>Upozorňujeme, že při aktivaci aplikace budete vyzvání k ověření vaší identity prostřednictvím identity občana.</a:t>
            </a:r>
            <a:br>
              <a:rPr lang="cs-CZ" sz="2000" b="0" dirty="0">
                <a:solidFill>
                  <a:schemeClr val="tx1"/>
                </a:solidFill>
                <a:latin typeface="+mn-lt"/>
                <a:ea typeface="Aptos" panose="020B0004020202020204" pitchFamily="34" charset="0"/>
                <a:cs typeface="Aptos" panose="020B0004020202020204" pitchFamily="34" charset="0"/>
              </a:rPr>
            </a:br>
            <a:br>
              <a:rPr lang="cs-CZ" sz="2000" b="0" dirty="0">
                <a:solidFill>
                  <a:schemeClr val="tx1"/>
                </a:solidFill>
                <a:ea typeface="Aptos" panose="020B0004020202020204" pitchFamily="34" charset="0"/>
                <a:cs typeface="Aptos" panose="020B0004020202020204" pitchFamily="34" charset="0"/>
              </a:rPr>
            </a:br>
            <a:endParaRPr lang="cs-CZ" sz="2000" b="0" dirty="0">
              <a:solidFill>
                <a:schemeClr val="tx1"/>
              </a:solidFill>
            </a:endParaRPr>
          </a:p>
        </p:txBody>
      </p:sp>
      <p:sp>
        <p:nvSpPr>
          <p:cNvPr id="6" name="TextovéPole 5">
            <a:extLst>
              <a:ext uri="{FF2B5EF4-FFF2-40B4-BE49-F238E27FC236}">
                <a16:creationId xmlns:a16="http://schemas.microsoft.com/office/drawing/2014/main" id="{51838A7D-623D-C4BC-F74F-D4F5E5663A72}"/>
              </a:ext>
            </a:extLst>
          </p:cNvPr>
          <p:cNvSpPr txBox="1"/>
          <p:nvPr/>
        </p:nvSpPr>
        <p:spPr>
          <a:xfrm>
            <a:off x="8277001" y="859361"/>
            <a:ext cx="3507034" cy="400110"/>
          </a:xfrm>
          <a:prstGeom prst="rect">
            <a:avLst/>
          </a:prstGeom>
          <a:noFill/>
        </p:spPr>
        <p:txBody>
          <a:bodyPr wrap="square" rtlCol="0">
            <a:spAutoFit/>
          </a:bodyPr>
          <a:lstStyle/>
          <a:p>
            <a:r>
              <a:rPr lang="cs-CZ" sz="2000" b="1" dirty="0">
                <a:solidFill>
                  <a:schemeClr val="accent4"/>
                </a:solidFill>
                <a:latin typeface="+mj-lt"/>
              </a:rPr>
              <a:t>Už máte naši aplikaci eRecept?</a:t>
            </a:r>
          </a:p>
        </p:txBody>
      </p:sp>
      <p:sp>
        <p:nvSpPr>
          <p:cNvPr id="7" name="TextovéPole 6">
            <a:extLst>
              <a:ext uri="{FF2B5EF4-FFF2-40B4-BE49-F238E27FC236}">
                <a16:creationId xmlns:a16="http://schemas.microsoft.com/office/drawing/2014/main" id="{26299134-3FFC-E05A-A0A5-66E36C7E7715}"/>
              </a:ext>
            </a:extLst>
          </p:cNvPr>
          <p:cNvSpPr txBox="1"/>
          <p:nvPr/>
        </p:nvSpPr>
        <p:spPr>
          <a:xfrm>
            <a:off x="8277001" y="4013166"/>
            <a:ext cx="2355494" cy="400110"/>
          </a:xfrm>
          <a:prstGeom prst="rect">
            <a:avLst/>
          </a:prstGeom>
          <a:noFill/>
        </p:spPr>
        <p:txBody>
          <a:bodyPr wrap="square" rtlCol="0">
            <a:spAutoFit/>
          </a:bodyPr>
          <a:lstStyle/>
          <a:p>
            <a:r>
              <a:rPr lang="cs-CZ" sz="2000" b="1" dirty="0">
                <a:solidFill>
                  <a:schemeClr val="accent1"/>
                </a:solidFill>
                <a:latin typeface="+mj-lt"/>
              </a:rPr>
              <a:t>Aplikace ke stažení:</a:t>
            </a:r>
          </a:p>
        </p:txBody>
      </p:sp>
      <p:pic>
        <p:nvPicPr>
          <p:cNvPr id="8" name="Obrázek 7" descr="Obsah obrázku text, Písmo, snímek obrazovky, Grafika&#10;&#10;Popis byl vytvořen automaticky">
            <a:extLst>
              <a:ext uri="{FF2B5EF4-FFF2-40B4-BE49-F238E27FC236}">
                <a16:creationId xmlns:a16="http://schemas.microsoft.com/office/drawing/2014/main" id="{EC93F0B4-75EA-D756-9AC0-27D472B5D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4693" y="178621"/>
            <a:ext cx="884624" cy="504381"/>
          </a:xfrm>
          <a:prstGeom prst="rect">
            <a:avLst/>
          </a:prstGeom>
        </p:spPr>
      </p:pic>
      <p:pic>
        <p:nvPicPr>
          <p:cNvPr id="9" name="Obrázek 8" descr="Obsah obrázku vzor, čtverec, pixel, design&#10;&#10;Popis byl vytvořen automaticky">
            <a:extLst>
              <a:ext uri="{FF2B5EF4-FFF2-40B4-BE49-F238E27FC236}">
                <a16:creationId xmlns:a16="http://schemas.microsoft.com/office/drawing/2014/main" id="{3B892EA5-41C2-668E-40A2-C7C74813E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7042" y="4898085"/>
            <a:ext cx="1442862" cy="1442862"/>
          </a:xfrm>
          <a:prstGeom prst="rect">
            <a:avLst/>
          </a:prstGeom>
        </p:spPr>
      </p:pic>
      <p:pic>
        <p:nvPicPr>
          <p:cNvPr id="10" name="Obrázek 9" descr="Obsah obrázku vzor, čtverec, pixel&#10;&#10;Popis byl vytvořen automaticky">
            <a:extLst>
              <a:ext uri="{FF2B5EF4-FFF2-40B4-BE49-F238E27FC236}">
                <a16:creationId xmlns:a16="http://schemas.microsoft.com/office/drawing/2014/main" id="{A30D660B-12D0-D966-D8F4-CBB7D74294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8970" y="4898085"/>
            <a:ext cx="1443600" cy="1443600"/>
          </a:xfrm>
          <a:prstGeom prst="rect">
            <a:avLst/>
          </a:prstGeom>
        </p:spPr>
      </p:pic>
      <p:pic>
        <p:nvPicPr>
          <p:cNvPr id="11" name="Obrázek 10" descr="Obsah obrázku text, snímek obrazovky, Písmo, Grafika&#10;&#10;Popis byl vytvořen automaticky">
            <a:extLst>
              <a:ext uri="{FF2B5EF4-FFF2-40B4-BE49-F238E27FC236}">
                <a16:creationId xmlns:a16="http://schemas.microsoft.com/office/drawing/2014/main" id="{C8DBE239-30FC-05FA-9376-111873C2BB0D}"/>
              </a:ext>
            </a:extLst>
          </p:cNvPr>
          <p:cNvPicPr>
            <a:picLocks noChangeAspect="1"/>
          </p:cNvPicPr>
          <p:nvPr/>
        </p:nvPicPr>
        <p:blipFill rotWithShape="1">
          <a:blip r:embed="rId6">
            <a:extLst>
              <a:ext uri="{28A0092B-C50C-407E-A947-70E740481C1C}">
                <a14:useLocalDpi xmlns:a14="http://schemas.microsoft.com/office/drawing/2010/main" val="0"/>
              </a:ext>
            </a:extLst>
          </a:blip>
          <a:srcRect l="4293" t="13552" r="4340" b="51784"/>
          <a:stretch/>
        </p:blipFill>
        <p:spPr>
          <a:xfrm>
            <a:off x="10228970" y="4435193"/>
            <a:ext cx="1369472" cy="455892"/>
          </a:xfrm>
          <a:prstGeom prst="rect">
            <a:avLst/>
          </a:prstGeom>
        </p:spPr>
      </p:pic>
      <p:pic>
        <p:nvPicPr>
          <p:cNvPr id="12" name="Obrázek 11" descr="Obsah obrázku text, snímek obrazovky, Písmo, Grafika&#10;&#10;Popis byl vytvořen automaticky">
            <a:extLst>
              <a:ext uri="{FF2B5EF4-FFF2-40B4-BE49-F238E27FC236}">
                <a16:creationId xmlns:a16="http://schemas.microsoft.com/office/drawing/2014/main" id="{4BF6D2F8-EB1E-15B9-EFBF-71A913A60B6D}"/>
              </a:ext>
            </a:extLst>
          </p:cNvPr>
          <p:cNvPicPr>
            <a:picLocks noChangeAspect="1"/>
          </p:cNvPicPr>
          <p:nvPr/>
        </p:nvPicPr>
        <p:blipFill rotWithShape="1">
          <a:blip r:embed="rId6">
            <a:extLst>
              <a:ext uri="{28A0092B-C50C-407E-A947-70E740481C1C}">
                <a14:useLocalDpi xmlns:a14="http://schemas.microsoft.com/office/drawing/2010/main" val="0"/>
              </a:ext>
            </a:extLst>
          </a:blip>
          <a:srcRect l="3331" t="49874" b="15462"/>
          <a:stretch/>
        </p:blipFill>
        <p:spPr>
          <a:xfrm>
            <a:off x="8307042" y="4447696"/>
            <a:ext cx="1442862" cy="430887"/>
          </a:xfrm>
          <a:prstGeom prst="rect">
            <a:avLst/>
          </a:prstGeom>
        </p:spPr>
      </p:pic>
    </p:spTree>
    <p:extLst>
      <p:ext uri="{BB962C8B-B14F-4D97-AF65-F5344CB8AC3E}">
        <p14:creationId xmlns:p14="http://schemas.microsoft.com/office/powerpoint/2010/main" val="277167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68A0-FCD5-6503-39D9-4416EBF3000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ACD8CC5-52AD-9C94-F507-A3BF6310A64D}"/>
              </a:ext>
            </a:extLst>
          </p:cNvPr>
          <p:cNvSpPr>
            <a:spLocks noGrp="1"/>
          </p:cNvSpPr>
          <p:nvPr>
            <p:ph type="title"/>
          </p:nvPr>
        </p:nvSpPr>
        <p:spPr/>
        <p:txBody>
          <a:bodyPr/>
          <a:lstStyle/>
          <a:p>
            <a:r>
              <a:rPr lang="cs-CZ" dirty="0"/>
              <a:t>Změny společných informovaných souhlasů (ICF)</a:t>
            </a:r>
            <a:br>
              <a:rPr lang="pl-PL" dirty="0"/>
            </a:br>
            <a:r>
              <a:rPr lang="pl-PL" dirty="0"/>
              <a:t>(společná dokumentace SFZ a KH) </a:t>
            </a:r>
            <a:endParaRPr lang="en-GB" dirty="0"/>
          </a:p>
        </p:txBody>
      </p:sp>
      <p:sp>
        <p:nvSpPr>
          <p:cNvPr id="3" name="Zástupný obsah 2">
            <a:extLst>
              <a:ext uri="{FF2B5EF4-FFF2-40B4-BE49-F238E27FC236}">
                <a16:creationId xmlns:a16="http://schemas.microsoft.com/office/drawing/2014/main" id="{6BB5966D-33F4-1BFE-CADC-A91012E39221}"/>
              </a:ext>
            </a:extLst>
          </p:cNvPr>
          <p:cNvSpPr>
            <a:spLocks noGrp="1"/>
          </p:cNvSpPr>
          <p:nvPr>
            <p:ph idx="1"/>
          </p:nvPr>
        </p:nvSpPr>
        <p:spPr>
          <a:xfrm>
            <a:off x="838200" y="2100263"/>
            <a:ext cx="10515600" cy="4076700"/>
          </a:xfrm>
        </p:spPr>
        <p:txBody>
          <a:bodyPr/>
          <a:lstStyle/>
          <a:p>
            <a:r>
              <a:rPr lang="cs-CZ" sz="2400" dirty="0"/>
              <a:t>Informované souhlasy (ICF) jsou často zadavateli vytvářeny jako společné dokumenty pro KHL a SFZ, navzdory doporučení Ústavu</a:t>
            </a:r>
          </a:p>
          <a:p>
            <a:endParaRPr lang="cs-CZ" sz="2400" dirty="0"/>
          </a:p>
          <a:p>
            <a:pPr marL="0" indent="0">
              <a:buNone/>
            </a:pPr>
            <a:r>
              <a:rPr lang="cs-CZ" sz="2400" dirty="0"/>
              <a:t>Změny ve společném ICF, týkající se jen části KHL:</a:t>
            </a:r>
          </a:p>
          <a:p>
            <a:r>
              <a:rPr lang="cs-CZ" sz="2400" dirty="0"/>
              <a:t>Z hlediska regulace SFZ stačí jen informovat Ústavu EK pro ZP stačí vzít na vědomí</a:t>
            </a:r>
          </a:p>
          <a:p>
            <a:endParaRPr lang="cs-CZ" dirty="0"/>
          </a:p>
          <a:p>
            <a:endParaRPr lang="en-GB" dirty="0"/>
          </a:p>
        </p:txBody>
      </p:sp>
      <p:sp>
        <p:nvSpPr>
          <p:cNvPr id="4" name="Zástupný symbol pro datum 3">
            <a:extLst>
              <a:ext uri="{FF2B5EF4-FFF2-40B4-BE49-F238E27FC236}">
                <a16:creationId xmlns:a16="http://schemas.microsoft.com/office/drawing/2014/main" id="{733BAE49-4564-DFC7-162C-BE7E2F2C73F7}"/>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text 4">
            <a:extLst>
              <a:ext uri="{FF2B5EF4-FFF2-40B4-BE49-F238E27FC236}">
                <a16:creationId xmlns:a16="http://schemas.microsoft.com/office/drawing/2014/main" id="{1EEFABAC-CE8A-55BD-7610-070CD5A9BB8E}"/>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40699571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F4D2F2-187D-18ED-4D12-C09EC9F18366}"/>
              </a:ext>
            </a:extLst>
          </p:cNvPr>
          <p:cNvSpPr>
            <a:spLocks noGrp="1"/>
          </p:cNvSpPr>
          <p:nvPr>
            <p:ph type="title"/>
          </p:nvPr>
        </p:nvSpPr>
        <p:spPr>
          <a:xfrm>
            <a:off x="838201" y="1385061"/>
            <a:ext cx="5034775" cy="557627"/>
          </a:xfrm>
        </p:spPr>
        <p:txBody>
          <a:bodyPr/>
          <a:lstStyle/>
          <a:p>
            <a:r>
              <a:rPr lang="cs-CZ" dirty="0"/>
              <a:t>Schéma pro posuzování studií funkční způsobilosti</a:t>
            </a:r>
            <a:endParaRPr lang="en-GB" dirty="0"/>
          </a:p>
        </p:txBody>
      </p:sp>
      <p:sp>
        <p:nvSpPr>
          <p:cNvPr id="3" name="Zástupný obsah 2">
            <a:extLst>
              <a:ext uri="{FF2B5EF4-FFF2-40B4-BE49-F238E27FC236}">
                <a16:creationId xmlns:a16="http://schemas.microsoft.com/office/drawing/2014/main" id="{C66989E7-54F2-B9A3-16CE-CE60D4B7C277}"/>
              </a:ext>
            </a:extLst>
          </p:cNvPr>
          <p:cNvSpPr>
            <a:spLocks noGrp="1"/>
          </p:cNvSpPr>
          <p:nvPr>
            <p:ph idx="1"/>
          </p:nvPr>
        </p:nvSpPr>
        <p:spPr>
          <a:xfrm>
            <a:off x="839630" y="2457956"/>
            <a:ext cx="4944136" cy="817600"/>
          </a:xfrm>
        </p:spPr>
        <p:txBody>
          <a:bodyPr>
            <a:normAutofit/>
          </a:bodyPr>
          <a:lstStyle/>
          <a:p>
            <a:pPr marL="0" indent="0">
              <a:buNone/>
            </a:pPr>
            <a:r>
              <a:rPr lang="en-GB" sz="1400" dirty="0">
                <a:hlinkClick r:id="rId3"/>
              </a:rPr>
              <a:t>https://sukl.gov.cz/prumysl/zdravotnicke-prostredky/klinicke-zkousky-studie-funkcni-zpusobilosti/?%3Ar1%3A-page=1</a:t>
            </a:r>
            <a:endParaRPr lang="cs-CZ" sz="1400" dirty="0"/>
          </a:p>
          <a:p>
            <a:pPr marL="0" indent="0">
              <a:buNone/>
            </a:pPr>
            <a:endParaRPr lang="en-GB" dirty="0"/>
          </a:p>
        </p:txBody>
      </p:sp>
      <p:sp>
        <p:nvSpPr>
          <p:cNvPr id="4" name="Zástupný symbol pro datum 3">
            <a:extLst>
              <a:ext uri="{FF2B5EF4-FFF2-40B4-BE49-F238E27FC236}">
                <a16:creationId xmlns:a16="http://schemas.microsoft.com/office/drawing/2014/main" id="{C3186140-5F33-74E3-90E3-E597EB074092}"/>
              </a:ext>
            </a:extLst>
          </p:cNvPr>
          <p:cNvSpPr>
            <a:spLocks noGrp="1"/>
          </p:cNvSpPr>
          <p:nvPr>
            <p:ph type="dt" sz="half" idx="10"/>
          </p:nvPr>
        </p:nvSpPr>
        <p:spPr/>
        <p:txBody>
          <a:bodyPr/>
          <a:lstStyle/>
          <a:p>
            <a:fld id="{3C0C5CDD-1B17-482A-8451-DBE42761B1C3}" type="datetime1">
              <a:rPr lang="cs-CZ" smtClean="0"/>
              <a:t>21.05.2026</a:t>
            </a:fld>
            <a:endParaRPr lang="cs-CZ"/>
          </a:p>
        </p:txBody>
      </p:sp>
      <p:pic>
        <p:nvPicPr>
          <p:cNvPr id="9" name="Obrázek 8">
            <a:extLst>
              <a:ext uri="{FF2B5EF4-FFF2-40B4-BE49-F238E27FC236}">
                <a16:creationId xmlns:a16="http://schemas.microsoft.com/office/drawing/2014/main" id="{3705B251-5355-E9F1-337E-07AABC209F8B}"/>
              </a:ext>
            </a:extLst>
          </p:cNvPr>
          <p:cNvPicPr>
            <a:picLocks noChangeAspect="1"/>
          </p:cNvPicPr>
          <p:nvPr/>
        </p:nvPicPr>
        <p:blipFill>
          <a:blip r:embed="rId4"/>
          <a:stretch>
            <a:fillRect/>
          </a:stretch>
        </p:blipFill>
        <p:spPr>
          <a:xfrm>
            <a:off x="6252117" y="480621"/>
            <a:ext cx="5471959" cy="6073875"/>
          </a:xfrm>
          <a:prstGeom prst="rect">
            <a:avLst/>
          </a:prstGeom>
        </p:spPr>
      </p:pic>
      <p:pic>
        <p:nvPicPr>
          <p:cNvPr id="11" name="Obrázek 10">
            <a:extLst>
              <a:ext uri="{FF2B5EF4-FFF2-40B4-BE49-F238E27FC236}">
                <a16:creationId xmlns:a16="http://schemas.microsoft.com/office/drawing/2014/main" id="{122139AF-A8E1-5806-5E31-66D42739D40D}"/>
              </a:ext>
            </a:extLst>
          </p:cNvPr>
          <p:cNvPicPr>
            <a:picLocks noChangeAspect="1"/>
          </p:cNvPicPr>
          <p:nvPr/>
        </p:nvPicPr>
        <p:blipFill>
          <a:blip r:embed="rId5"/>
          <a:stretch>
            <a:fillRect/>
          </a:stretch>
        </p:blipFill>
        <p:spPr>
          <a:xfrm>
            <a:off x="4407149" y="5967267"/>
            <a:ext cx="2013358" cy="587229"/>
          </a:xfrm>
          <a:prstGeom prst="rect">
            <a:avLst/>
          </a:prstGeom>
        </p:spPr>
      </p:pic>
    </p:spTree>
    <p:extLst>
      <p:ext uri="{BB962C8B-B14F-4D97-AF65-F5344CB8AC3E}">
        <p14:creationId xmlns:p14="http://schemas.microsoft.com/office/powerpoint/2010/main" val="175723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C7DADD-18F4-AF8A-0F97-F1B529E1AC96}"/>
              </a:ext>
            </a:extLst>
          </p:cNvPr>
          <p:cNvSpPr>
            <a:spLocks noGrp="1"/>
          </p:cNvSpPr>
          <p:nvPr>
            <p:ph type="title"/>
          </p:nvPr>
        </p:nvSpPr>
        <p:spPr/>
        <p:txBody>
          <a:bodyPr/>
          <a:lstStyle/>
          <a:p>
            <a:r>
              <a:rPr lang="cs-CZ" dirty="0"/>
              <a:t>Klinické zkoušky IT systémů s umělou inteligencí a použití anonymizovaných dat</a:t>
            </a:r>
            <a:endParaRPr lang="en-GB" dirty="0"/>
          </a:p>
        </p:txBody>
      </p:sp>
      <p:sp>
        <p:nvSpPr>
          <p:cNvPr id="3" name="Zástupný obsah 2">
            <a:extLst>
              <a:ext uri="{FF2B5EF4-FFF2-40B4-BE49-F238E27FC236}">
                <a16:creationId xmlns:a16="http://schemas.microsoft.com/office/drawing/2014/main" id="{5B5D8F77-5513-15AF-96B8-5D0D85A8B761}"/>
              </a:ext>
            </a:extLst>
          </p:cNvPr>
          <p:cNvSpPr>
            <a:spLocks noGrp="1"/>
          </p:cNvSpPr>
          <p:nvPr>
            <p:ph idx="1"/>
          </p:nvPr>
        </p:nvSpPr>
        <p:spPr/>
        <p:txBody>
          <a:bodyPr/>
          <a:lstStyle/>
          <a:p>
            <a:r>
              <a:rPr lang="cs-CZ" sz="2400" dirty="0"/>
              <a:t>Použití klinických dat (řádně anonymizovaných) není nutně klinickou zkouškou ani v průběhu trénování ani v průběhu průkazu klinické účinnosti – typicky při analýze výstupů ze zobrazovacích metod</a:t>
            </a:r>
          </a:p>
          <a:p>
            <a:r>
              <a:rPr lang="cs-CZ" sz="2400" dirty="0"/>
              <a:t>Vyžaduje schválení EK</a:t>
            </a:r>
          </a:p>
          <a:p>
            <a:r>
              <a:rPr lang="cs-CZ" sz="2400" dirty="0"/>
              <a:t>Pozor na řádnou a skutečnou anonymizaci dat!</a:t>
            </a:r>
          </a:p>
          <a:p>
            <a:r>
              <a:rPr lang="cs-CZ" sz="2400" dirty="0"/>
              <a:t>Klinické zkoušky – z definice jde o zahrnutí lidského subjektu </a:t>
            </a:r>
          </a:p>
          <a:p>
            <a:pPr marL="0" indent="0">
              <a:buNone/>
            </a:pPr>
            <a:endParaRPr lang="cs-CZ" dirty="0"/>
          </a:p>
          <a:p>
            <a:pPr marL="0" indent="0">
              <a:buNone/>
            </a:pPr>
            <a:endParaRPr lang="en-GB" dirty="0"/>
          </a:p>
        </p:txBody>
      </p:sp>
      <p:sp>
        <p:nvSpPr>
          <p:cNvPr id="4" name="Zástupný symbol pro datum 3">
            <a:extLst>
              <a:ext uri="{FF2B5EF4-FFF2-40B4-BE49-F238E27FC236}">
                <a16:creationId xmlns:a16="http://schemas.microsoft.com/office/drawing/2014/main" id="{AB0DDE6E-F0F6-B932-EDAE-7AA1FB3A9A2A}"/>
              </a:ext>
            </a:extLst>
          </p:cNvPr>
          <p:cNvSpPr>
            <a:spLocks noGrp="1"/>
          </p:cNvSpPr>
          <p:nvPr>
            <p:ph type="dt" sz="half" idx="10"/>
          </p:nvPr>
        </p:nvSpPr>
        <p:spPr/>
        <p:txBody>
          <a:bodyPr/>
          <a:lstStyle/>
          <a:p>
            <a:fld id="{3C0C5CDD-1B17-482A-8451-DBE42761B1C3}" type="datetime1">
              <a:rPr lang="cs-CZ" smtClean="0"/>
              <a:t>21.05.2026</a:t>
            </a:fld>
            <a:endParaRPr lang="cs-CZ"/>
          </a:p>
        </p:txBody>
      </p:sp>
      <p:sp>
        <p:nvSpPr>
          <p:cNvPr id="5" name="Zástupný text 4">
            <a:extLst>
              <a:ext uri="{FF2B5EF4-FFF2-40B4-BE49-F238E27FC236}">
                <a16:creationId xmlns:a16="http://schemas.microsoft.com/office/drawing/2014/main" id="{E686089D-21A5-318D-42A4-8A9A8A744795}"/>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56530530"/>
      </p:ext>
    </p:extLst>
  </p:cSld>
  <p:clrMapOvr>
    <a:masterClrMapping/>
  </p:clrMapOvr>
  <p:transition>
    <p:fade/>
  </p:transition>
</p:sld>
</file>

<file path=ppt/theme/theme1.xml><?xml version="1.0" encoding="utf-8"?>
<a:theme xmlns:a="http://schemas.openxmlformats.org/drawingml/2006/main" name="Česky">
  <a:themeElements>
    <a:clrScheme name="SUKL">
      <a:dk1>
        <a:sysClr val="windowText" lastClr="000000"/>
      </a:dk1>
      <a:lt1>
        <a:sysClr val="window" lastClr="FFFFFF"/>
      </a:lt1>
      <a:dk2>
        <a:srgbClr val="1C2F76"/>
      </a:dk2>
      <a:lt2>
        <a:srgbClr val="DADADA"/>
      </a:lt2>
      <a:accent1>
        <a:srgbClr val="1C2F76"/>
      </a:accent1>
      <a:accent2>
        <a:srgbClr val="215C88"/>
      </a:accent2>
      <a:accent3>
        <a:srgbClr val="04778B"/>
      </a:accent3>
      <a:accent4>
        <a:srgbClr val="1EA3A4"/>
      </a:accent4>
      <a:accent5>
        <a:srgbClr val="B2B2B2"/>
      </a:accent5>
      <a:accent6>
        <a:srgbClr val="DADADA"/>
      </a:accent6>
      <a:hlink>
        <a:srgbClr val="1EA3A4"/>
      </a:hlink>
      <a:folHlink>
        <a:srgbClr val="04778B"/>
      </a:folHlink>
    </a:clrScheme>
    <a:fontScheme name="SUK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ÚKL dvoujazyčná HD.potx" id="{3D08DF4B-42EF-4E27-84E4-59C0FC871C35}" vid="{78403386-E9DF-4437-9C02-DA7F45366568}"/>
    </a:ext>
  </a:extLst>
</a:theme>
</file>

<file path=ppt/theme/theme2.xml><?xml version="1.0" encoding="utf-8"?>
<a:theme xmlns:a="http://schemas.openxmlformats.org/drawingml/2006/main" name="English">
  <a:themeElements>
    <a:clrScheme name="SUKL">
      <a:dk1>
        <a:sysClr val="windowText" lastClr="000000"/>
      </a:dk1>
      <a:lt1>
        <a:sysClr val="window" lastClr="FFFFFF"/>
      </a:lt1>
      <a:dk2>
        <a:srgbClr val="1C2F76"/>
      </a:dk2>
      <a:lt2>
        <a:srgbClr val="DADADA"/>
      </a:lt2>
      <a:accent1>
        <a:srgbClr val="1C2F76"/>
      </a:accent1>
      <a:accent2>
        <a:srgbClr val="215C88"/>
      </a:accent2>
      <a:accent3>
        <a:srgbClr val="04778B"/>
      </a:accent3>
      <a:accent4>
        <a:srgbClr val="1EA3A4"/>
      </a:accent4>
      <a:accent5>
        <a:srgbClr val="B2B2B2"/>
      </a:accent5>
      <a:accent6>
        <a:srgbClr val="DADADA"/>
      </a:accent6>
      <a:hlink>
        <a:srgbClr val="1EA3A4"/>
      </a:hlink>
      <a:folHlink>
        <a:srgbClr val="04778B"/>
      </a:folHlink>
    </a:clrScheme>
    <a:fontScheme name="SUK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ÚKL dvoujazyčná HD.potx" id="{3D08DF4B-42EF-4E27-84E4-59C0FC871C35}" vid="{1E30B279-4E93-43E7-88D7-3DE50E5097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SÚKL dvoujazyčná HD (1)</Template>
  <TotalTime>5649</TotalTime>
  <Words>4295</Words>
  <Application>Microsoft Office PowerPoint</Application>
  <PresentationFormat>Širokoúhlá obrazovka</PresentationFormat>
  <Paragraphs>385</Paragraphs>
  <Slides>62</Slides>
  <Notes>9</Notes>
  <HiddenSlides>31</HiddenSlides>
  <MMClips>0</MMClips>
  <ScaleCrop>false</ScaleCrop>
  <HeadingPairs>
    <vt:vector size="8" baseType="variant">
      <vt:variant>
        <vt:lpstr>Použitá písma</vt:lpstr>
      </vt:variant>
      <vt:variant>
        <vt:i4>6</vt:i4>
      </vt:variant>
      <vt:variant>
        <vt:lpstr>Motiv</vt:lpstr>
      </vt:variant>
      <vt:variant>
        <vt:i4>2</vt:i4>
      </vt:variant>
      <vt:variant>
        <vt:lpstr>Vložené servery OLE</vt:lpstr>
      </vt:variant>
      <vt:variant>
        <vt:i4>1</vt:i4>
      </vt:variant>
      <vt:variant>
        <vt:lpstr>Nadpisy snímků</vt:lpstr>
      </vt:variant>
      <vt:variant>
        <vt:i4>62</vt:i4>
      </vt:variant>
    </vt:vector>
  </HeadingPairs>
  <TitlesOfParts>
    <vt:vector size="71" baseType="lpstr">
      <vt:lpstr>Aptos</vt:lpstr>
      <vt:lpstr>Arial</vt:lpstr>
      <vt:lpstr>Calibri</vt:lpstr>
      <vt:lpstr>Calibri-Bold</vt:lpstr>
      <vt:lpstr>Times New Roman</vt:lpstr>
      <vt:lpstr>Wingdings</vt:lpstr>
      <vt:lpstr>Česky</vt:lpstr>
      <vt:lpstr>English</vt:lpstr>
      <vt:lpstr>Worksheet</vt:lpstr>
      <vt:lpstr>   klinické zkoušky a Studie funkční způsobilosti   21.05.2026 </vt:lpstr>
      <vt:lpstr>Vybrané zkratky</vt:lpstr>
      <vt:lpstr>Poděkování za zasílání negativních stanovisek se zdůvodněním     Ústav se stanoviska EK snaží v maximální možné míře respektovat, i když nakonec centrum nebude zařazeno…  </vt:lpstr>
      <vt:lpstr>Aktuality </vt:lpstr>
      <vt:lpstr>Počty žádostí o KZ jsou stabilní (roste počet změn) u SFZ počty stoupají</vt:lpstr>
      <vt:lpstr>Souběhy KHL a SFZ</vt:lpstr>
      <vt:lpstr>Změny společných informovaných souhlasů (ICF) (společná dokumentace SFZ a KH) </vt:lpstr>
      <vt:lpstr>Schéma pro posuzování studií funkční způsobilosti</vt:lpstr>
      <vt:lpstr>Klinické zkoušky IT systémů s umělou inteligencí a použití anonymizovaných dat</vt:lpstr>
      <vt:lpstr>Grantové žádosti a klinické zkoušky nebo s SFZ</vt:lpstr>
      <vt:lpstr>In house zdravotnické prostředky čl. 5 odst. 5 MDR/IVDR</vt:lpstr>
      <vt:lpstr>Etické posuzování KZ – etické dopady KZ do standardních léčebných postupů</vt:lpstr>
      <vt:lpstr>Změny subjektů zřizujících EK (např. sloučení subjektů)</vt:lpstr>
      <vt:lpstr>Klinická zkouška nebo o porovnání léčebných strategií?</vt:lpstr>
      <vt:lpstr>Legislativa </vt:lpstr>
      <vt:lpstr>Etické komise a jejich činnost v oblasti klinických zkoušek – legislativa</vt:lpstr>
      <vt:lpstr>Část I. Vybrané povinnosti EK u KZ a SFZ </vt:lpstr>
      <vt:lpstr>Význam EK při posuzování KZ, resp. SFZ  </vt:lpstr>
      <vt:lpstr>Návrh k zamyšlení I</vt:lpstr>
      <vt:lpstr>Činnosti EK – zákon 375/2022 § 11</vt:lpstr>
      <vt:lpstr>§ 12 (1) zákon 375/2022 </vt:lpstr>
      <vt:lpstr>Hlášení a informační povinnosti zadavatele ve vztahu k SÚKL </vt:lpstr>
      <vt:lpstr>Hlášení zahájení KZ a pravidelná roční hlášení</vt:lpstr>
      <vt:lpstr>Roční zpráva, minimální obsah </vt:lpstr>
      <vt:lpstr>Roční zpráva – využitelnost pro EK</vt:lpstr>
      <vt:lpstr>Jak zajistit informace k provádění dohledu …. zamyšlení</vt:lpstr>
      <vt:lpstr>Přehled všech povinných hlášení u KZ (která lze využít) </vt:lpstr>
      <vt:lpstr>Hlášení ukončení v ČR, celé KZ, závěrečná zpráva, článek 77 MDR</vt:lpstr>
      <vt:lpstr>Hlášení dočasného přerušení, předčasného ukončení, článek 77 MDR</vt:lpstr>
      <vt:lpstr>Hlášení nových významných informací </vt:lpstr>
      <vt:lpstr>Definice ZP a KZ </vt:lpstr>
      <vt:lpstr>Prezentace aplikace PowerPoint</vt:lpstr>
      <vt:lpstr>Naplnění definice ZP je podmínkou pro provádění KZ</vt:lpstr>
      <vt:lpstr>Definice dle MDR a IVDR</vt:lpstr>
      <vt:lpstr>Poznámky</vt:lpstr>
      <vt:lpstr>Používání ZP bez CE značky Používání ZP s CE značkou mimo určený účel</vt:lpstr>
      <vt:lpstr>Používání ZP s CE značkou mimo určený účel</vt:lpstr>
      <vt:lpstr>Jak poznat, že výzkumný projekt je KZ ZP </vt:lpstr>
      <vt:lpstr>Nejčastější problémy</vt:lpstr>
      <vt:lpstr>Jak zjistit, jde-li při použití konkrétního výrobku o ZP?</vt:lpstr>
      <vt:lpstr>Prezentace aplikace PowerPoint</vt:lpstr>
      <vt:lpstr>Prezentace aplikace PowerPoint</vt:lpstr>
      <vt:lpstr>Jak zjistit, jde-li o KZ?</vt:lpstr>
      <vt:lpstr> Jediné KZ, které není třeba ohlásit/získat povolení Ústavu jsou ty, ve kterých je ZP s CE značkou používán v souladu s určeným účelem tak, že to pro subjekt není zatěžující</vt:lpstr>
      <vt:lpstr>Jak z pohledu EK odhadnout, zda jde o KZ ZP?</vt:lpstr>
      <vt:lpstr>Schéma pro hrubou klasifikaci výzkumného projektu</vt:lpstr>
      <vt:lpstr>Příklad 1 Tkáňové lepidlo aplikované při zobrazovacím vyšetření jako marker pro operatéra při pozdější otevřené operaci plic</vt:lpstr>
      <vt:lpstr>Příklad 1 schéma pro hrubou klasifikaci výzkumného projektu</vt:lpstr>
      <vt:lpstr>Příklad 2 Hodnocení kvality záznamu EKG z fitness pásu</vt:lpstr>
      <vt:lpstr>Příklad 2 schéma pro hrubou klasifikaci výzkumného projektu</vt:lpstr>
      <vt:lpstr>Příklad 3 Koronarografie ANO/NE před provedením TAVI</vt:lpstr>
      <vt:lpstr>Hodnocení léčebného postupu</vt:lpstr>
      <vt:lpstr>Příklad 3 schéma pro hrubou klasifikaci výzkumného projektu</vt:lpstr>
      <vt:lpstr>Příklad 4 ZP s CE značkou přímé porovnání, hodnocení účinnosti</vt:lpstr>
      <vt:lpstr>Příklad 4 schéma pro hrubou klasifikaci výzkumného projektu</vt:lpstr>
      <vt:lpstr>ZP prostředky s AI, typicky při diagnostice (zpracování obrazu)</vt:lpstr>
      <vt:lpstr>Příklad 5 ZP s AI použitý mimo určený účel, zahrnutí pacientů</vt:lpstr>
      <vt:lpstr>Příklad 5 schéma pro hrubou klasifikaci výzkumného projektu</vt:lpstr>
      <vt:lpstr>Kdy je třeba opatrnosti?</vt:lpstr>
      <vt:lpstr> Jediné KZ, které není třeba ohlásit/získat povolení Ústavu jsou ty, ve kterých je ZP s CE značkou používán v souladu s určeným účelem tak, že to pro subjekt není zatěžující</vt:lpstr>
      <vt:lpstr>dotazník spokojenosti </vt:lpstr>
      <vt:lpstr>DĚKUJEME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ETICKÉ KOMISE – Praktické zkušenosti se stanovisky  Tomáš Kučera Fórum českých etických komisí v Lékařském domě na nám. I. P. Pavlova 18. 04. 2024enosti</dc:title>
  <dc:creator>Kučera Tomáš</dc:creator>
  <cp:lastModifiedBy>Kučera Tomáš</cp:lastModifiedBy>
  <cp:revision>108</cp:revision>
  <dcterms:created xsi:type="dcterms:W3CDTF">2024-04-15T11:10:48Z</dcterms:created>
  <dcterms:modified xsi:type="dcterms:W3CDTF">2026-05-21T04:00:02Z</dcterms:modified>
</cp:coreProperties>
</file>