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7" r:id="rId6"/>
    <p:sldId id="278" r:id="rId7"/>
    <p:sldId id="279" r:id="rId8"/>
    <p:sldId id="280" r:id="rId9"/>
    <p:sldId id="281" r:id="rId10"/>
    <p:sldId id="268" r:id="rId11"/>
    <p:sldId id="267" r:id="rId12"/>
    <p:sldId id="269" r:id="rId13"/>
    <p:sldId id="270" r:id="rId14"/>
    <p:sldId id="284" r:id="rId15"/>
    <p:sldId id="282" r:id="rId16"/>
    <p:sldId id="283" r:id="rId17"/>
    <p:sldId id="286" r:id="rId18"/>
    <p:sldId id="288" r:id="rId19"/>
    <p:sldId id="287" r:id="rId20"/>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můžete upravit styl předlohy.</a:t>
            </a:r>
            <a:endParaRPr lang="cs-CZ"/>
          </a:p>
        </p:txBody>
      </p:sp>
      <p:sp>
        <p:nvSpPr>
          <p:cNvPr id="4" name="Zástupný symbol pro datum 3"/>
          <p:cNvSpPr>
            <a:spLocks noGrp="1"/>
          </p:cNvSpPr>
          <p:nvPr>
            <p:ph type="dt" sz="half" idx="10"/>
          </p:nvPr>
        </p:nvSpPr>
        <p:spPr/>
        <p:txBody>
          <a:bodyPr/>
          <a:lstStyle/>
          <a:p>
            <a:fld id="{C532D9A4-7517-4304-96B0-02FEE0861E67}" type="datetimeFigureOut">
              <a:rPr lang="cs-CZ" smtClean="0"/>
              <a:t>20.05.2026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0E6F8E36-332A-4582-AEB0-D48B459621AA}" type="slidenum">
              <a:rPr lang="cs-CZ" smtClean="0"/>
              <a:t>‹#›</a:t>
            </a:fld>
            <a:endParaRPr lang="cs-CZ"/>
          </a:p>
        </p:txBody>
      </p:sp>
    </p:spTree>
    <p:extLst>
      <p:ext uri="{BB962C8B-B14F-4D97-AF65-F5344CB8AC3E}">
        <p14:creationId xmlns:p14="http://schemas.microsoft.com/office/powerpoint/2010/main" val="8530592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C532D9A4-7517-4304-96B0-02FEE0861E67}" type="datetimeFigureOut">
              <a:rPr lang="cs-CZ" smtClean="0"/>
              <a:t>20.05.2026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0E6F8E36-332A-4582-AEB0-D48B459621AA}" type="slidenum">
              <a:rPr lang="cs-CZ" smtClean="0"/>
              <a:t>‹#›</a:t>
            </a:fld>
            <a:endParaRPr lang="cs-CZ"/>
          </a:p>
        </p:txBody>
      </p:sp>
    </p:spTree>
    <p:extLst>
      <p:ext uri="{BB962C8B-B14F-4D97-AF65-F5344CB8AC3E}">
        <p14:creationId xmlns:p14="http://schemas.microsoft.com/office/powerpoint/2010/main" val="1197022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C532D9A4-7517-4304-96B0-02FEE0861E67}" type="datetimeFigureOut">
              <a:rPr lang="cs-CZ" smtClean="0"/>
              <a:t>20.05.2026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0E6F8E36-332A-4582-AEB0-D48B459621AA}" type="slidenum">
              <a:rPr lang="cs-CZ" smtClean="0"/>
              <a:t>‹#›</a:t>
            </a:fld>
            <a:endParaRPr lang="cs-CZ"/>
          </a:p>
        </p:txBody>
      </p:sp>
    </p:spTree>
    <p:extLst>
      <p:ext uri="{BB962C8B-B14F-4D97-AF65-F5344CB8AC3E}">
        <p14:creationId xmlns:p14="http://schemas.microsoft.com/office/powerpoint/2010/main" val="1861095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C532D9A4-7517-4304-96B0-02FEE0861E67}" type="datetimeFigureOut">
              <a:rPr lang="cs-CZ" smtClean="0"/>
              <a:t>20.05.2026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0E6F8E36-332A-4582-AEB0-D48B459621AA}" type="slidenum">
              <a:rPr lang="cs-CZ" smtClean="0"/>
              <a:t>‹#›</a:t>
            </a:fld>
            <a:endParaRPr lang="cs-CZ"/>
          </a:p>
        </p:txBody>
      </p:sp>
    </p:spTree>
    <p:extLst>
      <p:ext uri="{BB962C8B-B14F-4D97-AF65-F5344CB8AC3E}">
        <p14:creationId xmlns:p14="http://schemas.microsoft.com/office/powerpoint/2010/main" val="464460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Upravte styly předlohy textu.</a:t>
            </a:r>
          </a:p>
        </p:txBody>
      </p:sp>
      <p:sp>
        <p:nvSpPr>
          <p:cNvPr id="4" name="Zástupný symbol pro datum 3"/>
          <p:cNvSpPr>
            <a:spLocks noGrp="1"/>
          </p:cNvSpPr>
          <p:nvPr>
            <p:ph type="dt" sz="half" idx="10"/>
          </p:nvPr>
        </p:nvSpPr>
        <p:spPr/>
        <p:txBody>
          <a:bodyPr/>
          <a:lstStyle/>
          <a:p>
            <a:fld id="{C532D9A4-7517-4304-96B0-02FEE0861E67}" type="datetimeFigureOut">
              <a:rPr lang="cs-CZ" smtClean="0"/>
              <a:t>20.05.2026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0E6F8E36-332A-4582-AEB0-D48B459621AA}" type="slidenum">
              <a:rPr lang="cs-CZ" smtClean="0"/>
              <a:t>‹#›</a:t>
            </a:fld>
            <a:endParaRPr lang="cs-CZ"/>
          </a:p>
        </p:txBody>
      </p:sp>
    </p:spTree>
    <p:extLst>
      <p:ext uri="{BB962C8B-B14F-4D97-AF65-F5344CB8AC3E}">
        <p14:creationId xmlns:p14="http://schemas.microsoft.com/office/powerpoint/2010/main" val="2203525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838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6172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C532D9A4-7517-4304-96B0-02FEE0861E67}" type="datetimeFigureOut">
              <a:rPr lang="cs-CZ" smtClean="0"/>
              <a:t>20.05.2026</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0E6F8E36-332A-4582-AEB0-D48B459621AA}" type="slidenum">
              <a:rPr lang="cs-CZ" smtClean="0"/>
              <a:t>‹#›</a:t>
            </a:fld>
            <a:endParaRPr lang="cs-CZ"/>
          </a:p>
        </p:txBody>
      </p:sp>
    </p:spTree>
    <p:extLst>
      <p:ext uri="{BB962C8B-B14F-4D97-AF65-F5344CB8AC3E}">
        <p14:creationId xmlns:p14="http://schemas.microsoft.com/office/powerpoint/2010/main" val="422602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C532D9A4-7517-4304-96B0-02FEE0861E67}" type="datetimeFigureOut">
              <a:rPr lang="cs-CZ" smtClean="0"/>
              <a:t>20.05.2026</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0E6F8E36-332A-4582-AEB0-D48B459621AA}" type="slidenum">
              <a:rPr lang="cs-CZ" smtClean="0"/>
              <a:t>‹#›</a:t>
            </a:fld>
            <a:endParaRPr lang="cs-CZ"/>
          </a:p>
        </p:txBody>
      </p:sp>
    </p:spTree>
    <p:extLst>
      <p:ext uri="{BB962C8B-B14F-4D97-AF65-F5344CB8AC3E}">
        <p14:creationId xmlns:p14="http://schemas.microsoft.com/office/powerpoint/2010/main" val="1022768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C532D9A4-7517-4304-96B0-02FEE0861E67}" type="datetimeFigureOut">
              <a:rPr lang="cs-CZ" smtClean="0"/>
              <a:t>20.05.2026</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0E6F8E36-332A-4582-AEB0-D48B459621AA}" type="slidenum">
              <a:rPr lang="cs-CZ" smtClean="0"/>
              <a:t>‹#›</a:t>
            </a:fld>
            <a:endParaRPr lang="cs-CZ"/>
          </a:p>
        </p:txBody>
      </p:sp>
    </p:spTree>
    <p:extLst>
      <p:ext uri="{BB962C8B-B14F-4D97-AF65-F5344CB8AC3E}">
        <p14:creationId xmlns:p14="http://schemas.microsoft.com/office/powerpoint/2010/main" val="3847469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C532D9A4-7517-4304-96B0-02FEE0861E67}" type="datetimeFigureOut">
              <a:rPr lang="cs-CZ" smtClean="0"/>
              <a:t>20.05.2026</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0E6F8E36-332A-4582-AEB0-D48B459621AA}" type="slidenum">
              <a:rPr lang="cs-CZ" smtClean="0"/>
              <a:t>‹#›</a:t>
            </a:fld>
            <a:endParaRPr lang="cs-CZ"/>
          </a:p>
        </p:txBody>
      </p:sp>
    </p:spTree>
    <p:extLst>
      <p:ext uri="{BB962C8B-B14F-4D97-AF65-F5344CB8AC3E}">
        <p14:creationId xmlns:p14="http://schemas.microsoft.com/office/powerpoint/2010/main" val="4122321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C532D9A4-7517-4304-96B0-02FEE0861E67}" type="datetimeFigureOut">
              <a:rPr lang="cs-CZ" smtClean="0"/>
              <a:t>20.05.2026</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0E6F8E36-332A-4582-AEB0-D48B459621AA}" type="slidenum">
              <a:rPr lang="cs-CZ" smtClean="0"/>
              <a:t>‹#›</a:t>
            </a:fld>
            <a:endParaRPr lang="cs-CZ"/>
          </a:p>
        </p:txBody>
      </p:sp>
    </p:spTree>
    <p:extLst>
      <p:ext uri="{BB962C8B-B14F-4D97-AF65-F5344CB8AC3E}">
        <p14:creationId xmlns:p14="http://schemas.microsoft.com/office/powerpoint/2010/main" val="713540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C532D9A4-7517-4304-96B0-02FEE0861E67}" type="datetimeFigureOut">
              <a:rPr lang="cs-CZ" smtClean="0"/>
              <a:t>20.05.2026</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0E6F8E36-332A-4582-AEB0-D48B459621AA}" type="slidenum">
              <a:rPr lang="cs-CZ" smtClean="0"/>
              <a:t>‹#›</a:t>
            </a:fld>
            <a:endParaRPr lang="cs-CZ"/>
          </a:p>
        </p:txBody>
      </p:sp>
    </p:spTree>
    <p:extLst>
      <p:ext uri="{BB962C8B-B14F-4D97-AF65-F5344CB8AC3E}">
        <p14:creationId xmlns:p14="http://schemas.microsoft.com/office/powerpoint/2010/main" val="3746951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32D9A4-7517-4304-96B0-02FEE0861E67}" type="datetimeFigureOut">
              <a:rPr lang="cs-CZ" smtClean="0"/>
              <a:t>20.05.2026</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6F8E36-332A-4582-AEB0-D48B459621AA}" type="slidenum">
              <a:rPr lang="cs-CZ" smtClean="0"/>
              <a:t>‹#›</a:t>
            </a:fld>
            <a:endParaRPr lang="cs-CZ"/>
          </a:p>
        </p:txBody>
      </p:sp>
    </p:spTree>
    <p:extLst>
      <p:ext uri="{BB962C8B-B14F-4D97-AF65-F5344CB8AC3E}">
        <p14:creationId xmlns:p14="http://schemas.microsoft.com/office/powerpoint/2010/main" val="9162727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Zranitelné osoby ve výzkumu</a:t>
            </a:r>
            <a:endParaRPr lang="cs-CZ" dirty="0"/>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38952556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
            </a:r>
            <a:br>
              <a:rPr lang="cs-CZ" dirty="0" smtClean="0"/>
            </a:br>
            <a:r>
              <a:rPr lang="cs-CZ" sz="4900" dirty="0" smtClean="0"/>
              <a:t>Nařízení </a:t>
            </a:r>
            <a:r>
              <a:rPr lang="cs-CZ" sz="4900" dirty="0" smtClean="0"/>
              <a:t>EU 2017/745 o zdravotnických prostředcích</a:t>
            </a:r>
            <a:br>
              <a:rPr lang="cs-CZ" sz="4900" dirty="0" smtClean="0"/>
            </a:br>
            <a:endParaRPr lang="cs-CZ" sz="4900" dirty="0"/>
          </a:p>
        </p:txBody>
      </p:sp>
      <p:sp>
        <p:nvSpPr>
          <p:cNvPr id="3" name="Zástupný symbol pro obsah 2"/>
          <p:cNvSpPr>
            <a:spLocks noGrp="1"/>
          </p:cNvSpPr>
          <p:nvPr>
            <p:ph idx="1"/>
          </p:nvPr>
        </p:nvSpPr>
        <p:spPr/>
        <p:txBody>
          <a:bodyPr/>
          <a:lstStyle/>
          <a:p>
            <a:pPr marL="0" indent="0">
              <a:buNone/>
            </a:pPr>
            <a:r>
              <a:rPr lang="cs-CZ" dirty="0" smtClean="0"/>
              <a:t>Nezpůsobilé subjekty</a:t>
            </a:r>
          </a:p>
          <a:p>
            <a:r>
              <a:rPr lang="cs-CZ" dirty="0" smtClean="0"/>
              <a:t>zásadní význam, údaje nelze získat od způsobilých osob</a:t>
            </a:r>
          </a:p>
          <a:p>
            <a:r>
              <a:rPr lang="cs-CZ" dirty="0" smtClean="0"/>
              <a:t>vztahuje se ke zdravotnímu stavu v němž se nachází</a:t>
            </a:r>
          </a:p>
          <a:p>
            <a:r>
              <a:rPr lang="cs-CZ" dirty="0"/>
              <a:t>l</a:t>
            </a:r>
            <a:r>
              <a:rPr lang="cs-CZ" dirty="0" smtClean="0"/>
              <a:t>ze očekávat přímý přínos, který převáží nad souvisejícími riziky a zátěží</a:t>
            </a:r>
          </a:p>
          <a:p>
            <a:r>
              <a:rPr lang="cs-CZ" dirty="0" smtClean="0"/>
              <a:t>podílí se na udělení souhlasu</a:t>
            </a:r>
            <a:endParaRPr lang="cs-CZ" dirty="0"/>
          </a:p>
        </p:txBody>
      </p:sp>
    </p:spTree>
    <p:extLst>
      <p:ext uri="{BB962C8B-B14F-4D97-AF65-F5344CB8AC3E}">
        <p14:creationId xmlns:p14="http://schemas.microsoft.com/office/powerpoint/2010/main" val="30356915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lstStyle/>
          <a:p>
            <a:pPr marL="0" indent="0">
              <a:buNone/>
            </a:pPr>
            <a:r>
              <a:rPr lang="cs-CZ" dirty="0" smtClean="0"/>
              <a:t>Nezletilé osoby</a:t>
            </a:r>
          </a:p>
          <a:p>
            <a:r>
              <a:rPr lang="cs-CZ" dirty="0"/>
              <a:t>s</a:t>
            </a:r>
            <a:r>
              <a:rPr lang="cs-CZ" dirty="0" smtClean="0"/>
              <a:t>ouhlas uděluje zákonně ustanovený zástupce</a:t>
            </a:r>
          </a:p>
          <a:p>
            <a:r>
              <a:rPr lang="cs-CZ" dirty="0"/>
              <a:t>r</a:t>
            </a:r>
            <a:r>
              <a:rPr lang="cs-CZ" dirty="0" smtClean="0"/>
              <a:t>espektování vůle nezletilého, který je schopen utvořit si názor</a:t>
            </a:r>
          </a:p>
          <a:p>
            <a:r>
              <a:rPr lang="cs-CZ" dirty="0"/>
              <a:t>ú</a:t>
            </a:r>
            <a:r>
              <a:rPr lang="cs-CZ" dirty="0" smtClean="0"/>
              <a:t>čel KZ-zdravotní stav, který se vyskytuje pouze u nezletilých osob/ověření údajů získaných od způsobilých osob</a:t>
            </a:r>
          </a:p>
          <a:p>
            <a:r>
              <a:rPr lang="cs-CZ" dirty="0" smtClean="0"/>
              <a:t>přímý přínos, který převáží nad souvisejícími riziky a zátěží</a:t>
            </a:r>
          </a:p>
          <a:p>
            <a:r>
              <a:rPr lang="cs-CZ" dirty="0"/>
              <a:t>p</a:t>
            </a:r>
            <a:r>
              <a:rPr lang="cs-CZ" dirty="0" smtClean="0"/>
              <a:t>o dosažení zletilosti nutnost získat výslovný informovaný souhlas</a:t>
            </a:r>
          </a:p>
          <a:p>
            <a:endParaRPr lang="cs-CZ" dirty="0"/>
          </a:p>
        </p:txBody>
      </p:sp>
    </p:spTree>
    <p:extLst>
      <p:ext uri="{BB962C8B-B14F-4D97-AF65-F5344CB8AC3E}">
        <p14:creationId xmlns:p14="http://schemas.microsoft.com/office/powerpoint/2010/main" val="41755361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dirty="0" smtClean="0"/>
              <a:t>Těhotné nebo kojící ženy</a:t>
            </a:r>
          </a:p>
          <a:p>
            <a:r>
              <a:rPr lang="cs-CZ" dirty="0" smtClean="0"/>
              <a:t>Přímý přínos pro ženu/plod/dítě</a:t>
            </a:r>
          </a:p>
          <a:p>
            <a:endParaRPr lang="cs-CZ" dirty="0" smtClean="0"/>
          </a:p>
          <a:p>
            <a:pPr marL="0" indent="0">
              <a:buNone/>
            </a:pPr>
            <a:r>
              <a:rPr lang="cs-CZ" dirty="0" smtClean="0"/>
              <a:t>Doplňková vnitrostátní opatření</a:t>
            </a:r>
          </a:p>
          <a:p>
            <a:r>
              <a:rPr lang="cs-CZ" dirty="0" smtClean="0"/>
              <a:t>Osoby vykonávající povinnou vojenskou službu, osob zbavených svobody, pobývajících v zařízeních ústavní péče, soudem zbavených možnosti se účastnit </a:t>
            </a:r>
            <a:r>
              <a:rPr lang="cs-CZ" dirty="0"/>
              <a:t>k</a:t>
            </a:r>
            <a:r>
              <a:rPr lang="cs-CZ" dirty="0" smtClean="0"/>
              <a:t>linických zkoušek</a:t>
            </a:r>
            <a:endParaRPr lang="cs-CZ" dirty="0"/>
          </a:p>
        </p:txBody>
      </p:sp>
    </p:spTree>
    <p:extLst>
      <p:ext uri="{BB962C8B-B14F-4D97-AF65-F5344CB8AC3E}">
        <p14:creationId xmlns:p14="http://schemas.microsoft.com/office/powerpoint/2010/main" val="7623258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pPr marL="0" indent="0">
              <a:buNone/>
            </a:pPr>
            <a:r>
              <a:rPr lang="cs-CZ" dirty="0" smtClean="0"/>
              <a:t>Mimořádné situace</a:t>
            </a:r>
          </a:p>
          <a:p>
            <a:r>
              <a:rPr lang="cs-CZ" dirty="0" smtClean="0"/>
              <a:t>naléhavá situace způsobená náhlým život ohrožujícím nebo jiným náhlým závažným zdravotním stavem</a:t>
            </a:r>
          </a:p>
          <a:p>
            <a:r>
              <a:rPr lang="cs-CZ" dirty="0" smtClean="0"/>
              <a:t>lze očekávat přímý přínos, který povede k měřitelnému zlepšení zdraví/zmírní utrpení/povede ke stanovení diagnózy</a:t>
            </a:r>
          </a:p>
          <a:p>
            <a:r>
              <a:rPr lang="cs-CZ" dirty="0" smtClean="0"/>
              <a:t>není možné informovat zákonně ustanoveného zástupce</a:t>
            </a:r>
          </a:p>
          <a:p>
            <a:r>
              <a:rPr lang="cs-CZ" dirty="0"/>
              <a:t>v</a:t>
            </a:r>
            <a:r>
              <a:rPr lang="cs-CZ" dirty="0" smtClean="0"/>
              <a:t>ztahuje se k jeho zdravotnímu stavu </a:t>
            </a:r>
          </a:p>
          <a:p>
            <a:r>
              <a:rPr lang="cs-CZ" dirty="0"/>
              <a:t>m</a:t>
            </a:r>
            <a:r>
              <a:rPr lang="cs-CZ" dirty="0" smtClean="0"/>
              <a:t>inimální riziko a minimální zátěž vzhledem k jeho zdravotnímu stavu</a:t>
            </a:r>
          </a:p>
          <a:p>
            <a:r>
              <a:rPr lang="cs-CZ" dirty="0"/>
              <a:t>p</a:t>
            </a:r>
            <a:r>
              <a:rPr lang="cs-CZ" dirty="0" smtClean="0"/>
              <a:t>okud je subjekt schopen udělit souhlas, je nutný pro pokračování</a:t>
            </a:r>
          </a:p>
          <a:p>
            <a:r>
              <a:rPr lang="cs-CZ" dirty="0"/>
              <a:t>p</a:t>
            </a:r>
            <a:r>
              <a:rPr lang="cs-CZ" dirty="0" smtClean="0"/>
              <a:t>okud nebude následný souhlas od zástupce/subjektu, musí být informován o právu vznést námitku proti použití údajů</a:t>
            </a:r>
          </a:p>
          <a:p>
            <a:endParaRPr lang="cs-CZ" dirty="0"/>
          </a:p>
        </p:txBody>
      </p:sp>
    </p:spTree>
    <p:extLst>
      <p:ext uri="{BB962C8B-B14F-4D97-AF65-F5344CB8AC3E}">
        <p14:creationId xmlns:p14="http://schemas.microsoft.com/office/powerpoint/2010/main" val="27407134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Úmluva o lidských právech a biomedicíně</a:t>
            </a:r>
            <a:endParaRPr lang="cs-CZ" dirty="0"/>
          </a:p>
        </p:txBody>
      </p:sp>
      <p:sp>
        <p:nvSpPr>
          <p:cNvPr id="3" name="Zástupný symbol pro obsah 2"/>
          <p:cNvSpPr>
            <a:spLocks noGrp="1"/>
          </p:cNvSpPr>
          <p:nvPr>
            <p:ph idx="1"/>
          </p:nvPr>
        </p:nvSpPr>
        <p:spPr/>
        <p:txBody>
          <a:bodyPr>
            <a:normAutofit fontScale="77500" lnSpcReduction="20000"/>
          </a:bodyPr>
          <a:lstStyle/>
          <a:p>
            <a:pPr marL="0" indent="0">
              <a:buNone/>
            </a:pPr>
            <a:r>
              <a:rPr lang="cs-CZ" b="1" dirty="0"/>
              <a:t>Článek 17 – Ochrana osob neschopných dát souhlas k výzkumu</a:t>
            </a:r>
            <a:endParaRPr lang="cs-CZ" sz="2400" dirty="0"/>
          </a:p>
          <a:p>
            <a:pPr lvl="0"/>
            <a:r>
              <a:rPr lang="cs-CZ" dirty="0" smtClean="0"/>
              <a:t>pokud neexistuje </a:t>
            </a:r>
            <a:r>
              <a:rPr lang="cs-CZ" dirty="0"/>
              <a:t>žádná alternativa srovnatelného </a:t>
            </a:r>
            <a:r>
              <a:rPr lang="cs-CZ" dirty="0" smtClean="0"/>
              <a:t>účinku</a:t>
            </a:r>
            <a:endParaRPr lang="cs-CZ" dirty="0"/>
          </a:p>
          <a:p>
            <a:pPr lvl="0"/>
            <a:r>
              <a:rPr lang="cs-CZ" dirty="0"/>
              <a:t>rizika </a:t>
            </a:r>
            <a:r>
              <a:rPr lang="cs-CZ" dirty="0" smtClean="0"/>
              <a:t>výzkumu nejsou </a:t>
            </a:r>
            <a:r>
              <a:rPr lang="cs-CZ" dirty="0"/>
              <a:t>neúměrně vysoká vzhledem k možnému prospěchu z </a:t>
            </a:r>
            <a:r>
              <a:rPr lang="cs-CZ" dirty="0" smtClean="0"/>
              <a:t>výzkumu</a:t>
            </a:r>
          </a:p>
          <a:p>
            <a:pPr lvl="0"/>
            <a:r>
              <a:rPr lang="cs-CZ" dirty="0" smtClean="0"/>
              <a:t>výsledky </a:t>
            </a:r>
            <a:r>
              <a:rPr lang="cs-CZ" dirty="0"/>
              <a:t>výzkumu mohou přinést skutečný a přímý prospěch pro zdraví dotyčné </a:t>
            </a:r>
            <a:r>
              <a:rPr lang="cs-CZ" dirty="0" smtClean="0"/>
              <a:t>osoby</a:t>
            </a:r>
          </a:p>
          <a:p>
            <a:pPr lvl="0"/>
            <a:r>
              <a:rPr lang="cs-CZ" dirty="0" smtClean="0"/>
              <a:t>výzkum </a:t>
            </a:r>
            <a:r>
              <a:rPr lang="cs-CZ" dirty="0"/>
              <a:t>srovnatelného účinku nelze provádět na žádných jednotlivcích schopných dát </a:t>
            </a:r>
            <a:r>
              <a:rPr lang="cs-CZ" dirty="0" smtClean="0"/>
              <a:t>souhlas</a:t>
            </a:r>
          </a:p>
          <a:p>
            <a:pPr lvl="0"/>
            <a:r>
              <a:rPr lang="cs-CZ" dirty="0" smtClean="0"/>
              <a:t>zúčastněná </a:t>
            </a:r>
            <a:r>
              <a:rPr lang="cs-CZ" dirty="0"/>
              <a:t>osoba s tím neprojevuje </a:t>
            </a:r>
            <a:r>
              <a:rPr lang="cs-CZ" dirty="0" smtClean="0"/>
              <a:t>nesouhlas</a:t>
            </a:r>
          </a:p>
          <a:p>
            <a:pPr lvl="0"/>
            <a:r>
              <a:rPr lang="cs-CZ" dirty="0" smtClean="0"/>
              <a:t>pokud </a:t>
            </a:r>
            <a:r>
              <a:rPr lang="cs-CZ" dirty="0"/>
              <a:t>výzkum nemůže představovat přímý prospěch pro zdraví dotčené </a:t>
            </a:r>
            <a:r>
              <a:rPr lang="cs-CZ" dirty="0" smtClean="0"/>
              <a:t>osoby:</a:t>
            </a:r>
          </a:p>
          <a:p>
            <a:pPr lvl="1"/>
            <a:r>
              <a:rPr lang="cs-CZ" dirty="0" smtClean="0"/>
              <a:t>cílem </a:t>
            </a:r>
            <a:r>
              <a:rPr lang="cs-CZ" dirty="0"/>
              <a:t>tohoto výzkumu je cestou podstatného zlepšení vědeckého poznání zdravotního stavu, nemoci či poruchy dotyčného získat výsledky, které mohou přinést prospěch dotyčné osobě nebo jiným osobám ve stejné věkové kategorii nebo postiženým stejnou nemocí nebo poruchou nebo osobám ve stejném zdravotním stavu;</a:t>
            </a:r>
            <a:endParaRPr lang="cs-CZ" sz="2000" dirty="0"/>
          </a:p>
          <a:p>
            <a:pPr lvl="1"/>
            <a:r>
              <a:rPr lang="cs-CZ" dirty="0"/>
              <a:t>tento výzkum představuje pouze minimální riziko a minimální zátěž pro dotčeného </a:t>
            </a:r>
            <a:r>
              <a:rPr lang="cs-CZ" dirty="0" smtClean="0"/>
              <a:t>jednotlivce</a:t>
            </a:r>
            <a:endParaRPr lang="cs-CZ" sz="2000" dirty="0"/>
          </a:p>
          <a:p>
            <a:endParaRPr lang="cs-CZ" dirty="0"/>
          </a:p>
        </p:txBody>
      </p:sp>
    </p:spTree>
    <p:extLst>
      <p:ext uri="{BB962C8B-B14F-4D97-AF65-F5344CB8AC3E}">
        <p14:creationId xmlns:p14="http://schemas.microsoft.com/office/powerpoint/2010/main" val="42732172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z.č</a:t>
            </a:r>
            <a:r>
              <a:rPr lang="cs-CZ" dirty="0" smtClean="0"/>
              <a:t>. 378/2007 Sb., o léčivých prostředcích</a:t>
            </a:r>
            <a:endParaRPr lang="cs-CZ" dirty="0"/>
          </a:p>
        </p:txBody>
      </p:sp>
      <p:sp>
        <p:nvSpPr>
          <p:cNvPr id="3" name="Zástupný symbol pro obsah 2"/>
          <p:cNvSpPr>
            <a:spLocks noGrp="1"/>
          </p:cNvSpPr>
          <p:nvPr>
            <p:ph idx="1"/>
          </p:nvPr>
        </p:nvSpPr>
        <p:spPr/>
        <p:txBody>
          <a:bodyPr>
            <a:normAutofit fontScale="92500"/>
          </a:bodyPr>
          <a:lstStyle/>
          <a:p>
            <a:pPr marL="0" indent="0">
              <a:buNone/>
            </a:pPr>
            <a:r>
              <a:rPr lang="cs-CZ" b="1" dirty="0"/>
              <a:t>§ </a:t>
            </a:r>
            <a:r>
              <a:rPr lang="cs-CZ" b="1" dirty="0" smtClean="0"/>
              <a:t>52 Ochrana </a:t>
            </a:r>
            <a:r>
              <a:rPr lang="cs-CZ" b="1" dirty="0"/>
              <a:t>některých skupin subjektů hodnocení</a:t>
            </a:r>
          </a:p>
          <a:p>
            <a:r>
              <a:rPr lang="cs-CZ" b="1" dirty="0"/>
              <a:t>(1)</a:t>
            </a:r>
            <a:r>
              <a:rPr lang="cs-CZ" dirty="0"/>
              <a:t> Klinické hodnocení lze provádět u nezletilé osoby za předpokladu, že vedle informovaného souhlasu jeho zákonného zástupce svolila k účasti v klinickém hodnocení podpisem písemného souhlasu i samotná nezletilá osoba, je-li to přiměřené její rozumové a volní vyspělosti.</a:t>
            </a:r>
          </a:p>
          <a:p>
            <a:r>
              <a:rPr lang="cs-CZ" b="1" dirty="0"/>
              <a:t>(2)</a:t>
            </a:r>
            <a:r>
              <a:rPr lang="cs-CZ" dirty="0"/>
              <a:t> Klinické hodnocení lze provádět za podmínek stanovených tímto zákonem také u specifických skupin subjektů, do kterých náleží osoby</a:t>
            </a:r>
          </a:p>
          <a:p>
            <a:pPr lvl="1"/>
            <a:r>
              <a:rPr lang="cs-CZ" b="1" dirty="0"/>
              <a:t>a)</a:t>
            </a:r>
            <a:r>
              <a:rPr lang="cs-CZ" dirty="0"/>
              <a:t> nacházející se ve vazbě, zabezpečovací detenci nebo ve výkonu trestu odnětí svobody,</a:t>
            </a:r>
          </a:p>
          <a:p>
            <a:pPr lvl="1"/>
            <a:r>
              <a:rPr lang="cs-CZ" b="1" dirty="0"/>
              <a:t>b)</a:t>
            </a:r>
            <a:r>
              <a:rPr lang="cs-CZ" dirty="0"/>
              <a:t> pobývající v zařízení ústavní péče,</a:t>
            </a:r>
          </a:p>
          <a:p>
            <a:pPr lvl="1"/>
            <a:r>
              <a:rPr lang="cs-CZ" b="1" dirty="0"/>
              <a:t>c)</a:t>
            </a:r>
            <a:r>
              <a:rPr lang="cs-CZ" dirty="0"/>
              <a:t> jejichž svéprávnost byla omezena soudem.</a:t>
            </a:r>
          </a:p>
          <a:p>
            <a:endParaRPr lang="cs-CZ" dirty="0"/>
          </a:p>
        </p:txBody>
      </p:sp>
    </p:spTree>
    <p:extLst>
      <p:ext uri="{BB962C8B-B14F-4D97-AF65-F5344CB8AC3E}">
        <p14:creationId xmlns:p14="http://schemas.microsoft.com/office/powerpoint/2010/main" val="38086131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838200" y="1794094"/>
            <a:ext cx="10515600" cy="4351338"/>
          </a:xfrm>
        </p:spPr>
        <p:txBody>
          <a:bodyPr/>
          <a:lstStyle/>
          <a:p>
            <a:r>
              <a:rPr lang="cs-CZ" dirty="0" smtClean="0"/>
              <a:t>pokud </a:t>
            </a:r>
            <a:r>
              <a:rPr lang="cs-CZ" dirty="0"/>
              <a:t>k němu tyto osoby přivolí svobodným a informovaným souhlasem a </a:t>
            </a:r>
            <a:endParaRPr lang="cs-CZ" dirty="0" smtClean="0"/>
          </a:p>
          <a:p>
            <a:r>
              <a:rPr lang="cs-CZ" dirty="0" smtClean="0"/>
              <a:t>pokud </a:t>
            </a:r>
            <a:r>
              <a:rPr lang="cs-CZ" dirty="0"/>
              <a:t>existují vědecky podložené důkazy opravňující k očekávání, že účast v klinickém hodnocení bude mít pro tyto osoby přímý léčebný nebo zdravotně preventivní přínos, který převáží nad souvisejícími riziky a zátěží, nebo pro ně zařazení do klinického hodnocení bude jedinou možností stabilizace, popřípadě zlepšení nepříznivého zdravotního </a:t>
            </a:r>
            <a:r>
              <a:rPr lang="cs-CZ" dirty="0" smtClean="0"/>
              <a:t>stavu</a:t>
            </a:r>
            <a:endParaRPr lang="cs-CZ" dirty="0"/>
          </a:p>
          <a:p>
            <a:pPr marL="0" indent="0">
              <a:buNone/>
            </a:pPr>
            <a:endParaRPr lang="cs-CZ" dirty="0"/>
          </a:p>
        </p:txBody>
      </p:sp>
      <p:sp>
        <p:nvSpPr>
          <p:cNvPr id="4" name="Obdélník 3"/>
          <p:cNvSpPr/>
          <p:nvPr/>
        </p:nvSpPr>
        <p:spPr>
          <a:xfrm>
            <a:off x="838200" y="2136339"/>
            <a:ext cx="8305800" cy="369332"/>
          </a:xfrm>
          <a:prstGeom prst="rect">
            <a:avLst/>
          </a:prstGeom>
        </p:spPr>
        <p:txBody>
          <a:bodyPr wrap="square">
            <a:spAutoFit/>
          </a:bodyPr>
          <a:lstStyle/>
          <a:p>
            <a:r>
              <a:rPr lang="cs-CZ" dirty="0"/>
              <a:t> </a:t>
            </a:r>
          </a:p>
        </p:txBody>
      </p:sp>
    </p:spTree>
    <p:extLst>
      <p:ext uri="{BB962C8B-B14F-4D97-AF65-F5344CB8AC3E}">
        <p14:creationId xmlns:p14="http://schemas.microsoft.com/office/powerpoint/2010/main" val="17869734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dirty="0"/>
              <a:t>prospěch z výsledných poznatků, praxe nebo </a:t>
            </a:r>
            <a:r>
              <a:rPr lang="cs-CZ" dirty="0" smtClean="0"/>
              <a:t>intervencí</a:t>
            </a:r>
          </a:p>
          <a:p>
            <a:r>
              <a:rPr lang="cs-CZ" dirty="0"/>
              <a:t>nelze-li výzkum provést na méně zranitelné skupině či </a:t>
            </a:r>
            <a:r>
              <a:rPr lang="cs-CZ" dirty="0" smtClean="0"/>
              <a:t>komunitě</a:t>
            </a:r>
          </a:p>
          <a:p>
            <a:r>
              <a:rPr lang="cs-CZ" dirty="0"/>
              <a:t>fyzicky či mentálně neschopni dát svůj </a:t>
            </a:r>
            <a:r>
              <a:rPr lang="cs-CZ" dirty="0" smtClean="0"/>
              <a:t>souhlas</a:t>
            </a:r>
          </a:p>
          <a:p>
            <a:r>
              <a:rPr lang="cs-CZ" dirty="0"/>
              <a:t>souhlas od zákonného zástupce</a:t>
            </a:r>
          </a:p>
          <a:p>
            <a:r>
              <a:rPr lang="cs-CZ" dirty="0"/>
              <a:t>souhlas se setrváním ve výzkumu </a:t>
            </a:r>
          </a:p>
          <a:p>
            <a:r>
              <a:rPr lang="cs-CZ" dirty="0"/>
              <a:t>žádné finanční pobídky</a:t>
            </a:r>
          </a:p>
          <a:p>
            <a:r>
              <a:rPr lang="cs-CZ" dirty="0"/>
              <a:t>po dosažení zletilosti nový souhlas</a:t>
            </a:r>
          </a:p>
          <a:p>
            <a:endParaRPr lang="cs-CZ" dirty="0"/>
          </a:p>
          <a:p>
            <a:endParaRPr lang="cs-CZ" dirty="0"/>
          </a:p>
          <a:p>
            <a:endParaRPr lang="cs-CZ" dirty="0"/>
          </a:p>
          <a:p>
            <a:endParaRPr lang="cs-CZ" dirty="0"/>
          </a:p>
        </p:txBody>
      </p:sp>
    </p:spTree>
    <p:extLst>
      <p:ext uri="{BB962C8B-B14F-4D97-AF65-F5344CB8AC3E}">
        <p14:creationId xmlns:p14="http://schemas.microsoft.com/office/powerpoint/2010/main" val="7484611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dirty="0" err="1" smtClean="0"/>
              <a:t>z.č</a:t>
            </a:r>
            <a:r>
              <a:rPr lang="cs-CZ" sz="4000" dirty="0" smtClean="0"/>
              <a:t>. 375/2022 Sb., </a:t>
            </a:r>
            <a:r>
              <a:rPr lang="cs-CZ" sz="4000" dirty="0"/>
              <a:t>o zdravotnických prostředcích a diagnostických zdravotnických prostředcích in vitro</a:t>
            </a:r>
            <a:endParaRPr lang="cs-CZ" sz="4000" dirty="0"/>
          </a:p>
        </p:txBody>
      </p:sp>
      <p:sp>
        <p:nvSpPr>
          <p:cNvPr id="3" name="Zástupný symbol pro obsah 2"/>
          <p:cNvSpPr>
            <a:spLocks noGrp="1"/>
          </p:cNvSpPr>
          <p:nvPr>
            <p:ph idx="1"/>
          </p:nvPr>
        </p:nvSpPr>
        <p:spPr/>
        <p:txBody>
          <a:bodyPr>
            <a:normAutofit fontScale="70000" lnSpcReduction="20000"/>
          </a:bodyPr>
          <a:lstStyle/>
          <a:p>
            <a:pPr marL="0" indent="0">
              <a:buNone/>
            </a:pPr>
            <a:r>
              <a:rPr lang="cs-CZ" b="1" dirty="0"/>
              <a:t>§ </a:t>
            </a:r>
            <a:r>
              <a:rPr lang="cs-CZ" b="1" dirty="0" smtClean="0"/>
              <a:t>21 Zvláštní </a:t>
            </a:r>
            <a:r>
              <a:rPr lang="cs-CZ" b="1" dirty="0"/>
              <a:t>ustanovení o subjektech klinické zkoušky nebo studie funkční způsobilosti</a:t>
            </a:r>
          </a:p>
          <a:p>
            <a:r>
              <a:rPr lang="cs-CZ" b="1" dirty="0"/>
              <a:t>(1)</a:t>
            </a:r>
            <a:r>
              <a:rPr lang="cs-CZ" dirty="0"/>
              <a:t> Subjektem klinické zkoušky nebo studie funkční způsobilosti nesmí být, není-li dále stanoveno jinak, osoba ve výkonu vazby, trestu odnětí svobody nebo zabezpečovací detence nebo osoba umístěná na základě rozhodnutí soudu v zařízení, kde je omezována osobní svoboda, nebo osoba, které jsou poskytovány zdravotní služby bez jejího souhlasu.</a:t>
            </a:r>
          </a:p>
          <a:p>
            <a:r>
              <a:rPr lang="cs-CZ" b="1" dirty="0"/>
              <a:t>(2)</a:t>
            </a:r>
            <a:r>
              <a:rPr lang="cs-CZ" dirty="0"/>
              <a:t> Byla-li zahájena klinická zkouška nebo studie funkční způsobilosti na osobě, která je v průběhu testování vzata do vazby, nastoupí výkon trestu odnětí svobody nebo výkon zabezpečovací detence, musí být tato osoba z klinické zkoušky nebo studie funkční způsobilosti neprodleně vyloučena. To neplatí, jestliže by ukončením účasti této osoby v klinické zkoušce nebo studii funkční způsobilosti bylo ohroženo její zdraví. V takovém případě umožní Vězeňská služba České republiky této osobě pokračovat po dobu nezbytně nutnou v účasti v klinické zkoušce nebo studii funkční způsobilosti, k čemuž poskytne potřebnou součinnost.</a:t>
            </a:r>
          </a:p>
          <a:p>
            <a:r>
              <a:rPr lang="cs-CZ" b="1" dirty="0"/>
              <a:t>(3)</a:t>
            </a:r>
            <a:r>
              <a:rPr lang="cs-CZ" dirty="0"/>
              <a:t> Je-li to možné, zjišťuje se rovněž názor nezletilé osoby nebo zletilé osoby, která není schopna plně hájit své zájmy k možné účasti v klinické zkoušce nebo studii funkční způsobilosti. Do zdravotnické dokumentace vedené o této osobě se zaznamená zjištěný názor této osoby, popřípadě důvod, pro který nemohl být její názor zjištěn, a popřípadě také souhlas jejího zákonného zástupce, opatrovníka či zástupce z členů domácnosti jmenovaného soudem.</a:t>
            </a:r>
          </a:p>
          <a:p>
            <a:endParaRPr lang="cs-CZ" dirty="0"/>
          </a:p>
        </p:txBody>
      </p:sp>
    </p:spTree>
    <p:extLst>
      <p:ext uri="{BB962C8B-B14F-4D97-AF65-F5344CB8AC3E}">
        <p14:creationId xmlns:p14="http://schemas.microsoft.com/office/powerpoint/2010/main" val="2128527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3417241516"/>
              </p:ext>
            </p:extLst>
          </p:nvPr>
        </p:nvGraphicFramePr>
        <p:xfrm>
          <a:off x="838200" y="365124"/>
          <a:ext cx="10515600" cy="7357005"/>
        </p:xfrm>
        <a:graphic>
          <a:graphicData uri="http://schemas.openxmlformats.org/drawingml/2006/table">
            <a:tbl>
              <a:tblPr firstRow="1" bandRow="1">
                <a:tableStyleId>{5C22544A-7EE6-4342-B048-85BDC9FD1C3A}</a:tableStyleId>
              </a:tblPr>
              <a:tblGrid>
                <a:gridCol w="2356945">
                  <a:extLst>
                    <a:ext uri="{9D8B030D-6E8A-4147-A177-3AD203B41FA5}">
                      <a16:colId xmlns:a16="http://schemas.microsoft.com/office/drawing/2014/main" val="17645298"/>
                    </a:ext>
                  </a:extLst>
                </a:gridCol>
                <a:gridCol w="8158655">
                  <a:extLst>
                    <a:ext uri="{9D8B030D-6E8A-4147-A177-3AD203B41FA5}">
                      <a16:colId xmlns:a16="http://schemas.microsoft.com/office/drawing/2014/main" val="770904577"/>
                    </a:ext>
                  </a:extLst>
                </a:gridCol>
              </a:tblGrid>
              <a:tr h="434256">
                <a:tc>
                  <a:txBody>
                    <a:bodyPr/>
                    <a:lstStyle/>
                    <a:p>
                      <a:r>
                        <a:rPr lang="cs-CZ" dirty="0" smtClean="0"/>
                        <a:t>Zákonný zástupce</a:t>
                      </a:r>
                      <a:endParaRPr lang="cs-CZ"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800" kern="1200" dirty="0" smtClean="0">
                          <a:solidFill>
                            <a:schemeClr val="dk1"/>
                          </a:solidFill>
                          <a:effectLst/>
                          <a:latin typeface="+mn-lt"/>
                          <a:ea typeface="+mn-ea"/>
                          <a:cs typeface="+mn-cs"/>
                        </a:rPr>
                        <a:t>Osoba, která je oprávněna a povinna jednat za jiného na základě zákona. Nejčastěji jde o rodiče vůči nezletilým dětem.</a:t>
                      </a:r>
                    </a:p>
                  </a:txBody>
                  <a:tcPr/>
                </a:tc>
                <a:extLst>
                  <a:ext uri="{0D108BD9-81ED-4DB2-BD59-A6C34878D82A}">
                    <a16:rowId xmlns:a16="http://schemas.microsoft.com/office/drawing/2014/main" val="1851210848"/>
                  </a:ext>
                </a:extLst>
              </a:tr>
              <a:tr h="434256">
                <a:tc>
                  <a:txBody>
                    <a:bodyPr/>
                    <a:lstStyle/>
                    <a:p>
                      <a:r>
                        <a:rPr lang="cs-CZ" dirty="0" smtClean="0"/>
                        <a:t>rodiče</a:t>
                      </a:r>
                      <a:endParaRPr lang="cs-CZ" dirty="0"/>
                    </a:p>
                  </a:txBody>
                  <a:tcPr/>
                </a:tc>
                <a:tc>
                  <a:txBody>
                    <a:bodyPr/>
                    <a:lstStyle/>
                    <a:p>
                      <a:endParaRPr lang="cs-CZ" dirty="0"/>
                    </a:p>
                  </a:txBody>
                  <a:tcPr/>
                </a:tc>
                <a:extLst>
                  <a:ext uri="{0D108BD9-81ED-4DB2-BD59-A6C34878D82A}">
                    <a16:rowId xmlns:a16="http://schemas.microsoft.com/office/drawing/2014/main" val="2024197412"/>
                  </a:ext>
                </a:extLst>
              </a:tr>
              <a:tr h="767712">
                <a:tc>
                  <a:txBody>
                    <a:bodyPr/>
                    <a:lstStyle/>
                    <a:p>
                      <a:r>
                        <a:rPr lang="cs-CZ" dirty="0" smtClean="0"/>
                        <a:t>poručník</a:t>
                      </a:r>
                      <a:endParaRPr lang="cs-CZ" dirty="0"/>
                    </a:p>
                  </a:txBody>
                  <a:tcPr/>
                </a:tc>
                <a:tc>
                  <a:txBody>
                    <a:bodyPr/>
                    <a:lstStyle/>
                    <a:p>
                      <a:r>
                        <a:rPr lang="cs-CZ" sz="1800" kern="1200" dirty="0" smtClean="0">
                          <a:solidFill>
                            <a:schemeClr val="dk1"/>
                          </a:solidFill>
                          <a:effectLst/>
                          <a:latin typeface="+mn-lt"/>
                          <a:ea typeface="+mn-ea"/>
                          <a:cs typeface="+mn-cs"/>
                        </a:rPr>
                        <a:t>pokud rodiče nemohou vykonávat rodičovskou odpovědnost (např. zemřeli, byli omezeni ve svéprávnosti, byli zbaveni rodičovské odpovědnosti)</a:t>
                      </a:r>
                      <a:endParaRPr lang="cs-CZ" dirty="0"/>
                    </a:p>
                  </a:txBody>
                  <a:tcPr/>
                </a:tc>
                <a:extLst>
                  <a:ext uri="{0D108BD9-81ED-4DB2-BD59-A6C34878D82A}">
                    <a16:rowId xmlns:a16="http://schemas.microsoft.com/office/drawing/2014/main" val="2688039291"/>
                  </a:ext>
                </a:extLst>
              </a:tr>
              <a:tr h="1555531">
                <a:tc>
                  <a:txBody>
                    <a:bodyPr/>
                    <a:lstStyle/>
                    <a:p>
                      <a:r>
                        <a:rPr lang="cs-CZ" dirty="0" smtClean="0"/>
                        <a:t>opatrovník</a:t>
                      </a:r>
                      <a:endParaRPr lang="cs-CZ"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800" kern="1200" dirty="0" smtClean="0">
                          <a:solidFill>
                            <a:schemeClr val="dk1"/>
                          </a:solidFill>
                          <a:effectLst/>
                          <a:latin typeface="+mn-lt"/>
                          <a:ea typeface="+mn-ea"/>
                          <a:cs typeface="+mn-cs"/>
                        </a:rPr>
                        <a:t>chrání zájmy člověka, jenž není plně způsobilý k právním jednáním, nebo když hrozí střet zájmů mezi zastoupeným a jeho zákonným zástupcem, ustanovuje se např. osobám s omezenou svéprávností, nebo dítěti v konkrétní záležitosti, pokud rodiče nemohou jednat (chrání zájmy osoby, která se sama plně hájit nemůže, nebo když hrozí střet zájmů)</a:t>
                      </a:r>
                    </a:p>
                    <a:p>
                      <a:endParaRPr lang="cs-CZ" dirty="0"/>
                    </a:p>
                  </a:txBody>
                  <a:tcPr/>
                </a:tc>
                <a:extLst>
                  <a:ext uri="{0D108BD9-81ED-4DB2-BD59-A6C34878D82A}">
                    <a16:rowId xmlns:a16="http://schemas.microsoft.com/office/drawing/2014/main" val="2085471634"/>
                  </a:ext>
                </a:extLst>
              </a:tr>
              <a:tr h="965901">
                <a:tc>
                  <a:txBody>
                    <a:bodyPr/>
                    <a:lstStyle/>
                    <a:p>
                      <a:r>
                        <a:rPr lang="cs-CZ" dirty="0" smtClean="0"/>
                        <a:t>pečující osoba</a:t>
                      </a:r>
                      <a:endParaRPr lang="cs-CZ" dirty="0"/>
                    </a:p>
                  </a:txBody>
                  <a:tcPr/>
                </a:tc>
                <a:tc>
                  <a:txBody>
                    <a:bodyPr/>
                    <a:lstStyle/>
                    <a:p>
                      <a:r>
                        <a:rPr lang="cs-CZ" sz="1800" kern="1200" dirty="0" smtClean="0">
                          <a:solidFill>
                            <a:schemeClr val="dk1"/>
                          </a:solidFill>
                          <a:effectLst/>
                          <a:latin typeface="+mn-lt"/>
                          <a:ea typeface="+mn-ea"/>
                          <a:cs typeface="+mn-cs"/>
                        </a:rPr>
                        <a:t>nemůže-li o dítě osobně pečovat žádný z rodičů ani poručník, může soud svěřit dítě do osobní péče jiného člověka (nahrazuje rodiče, pokud nemohou pečovat, byť dočasně, sami)</a:t>
                      </a:r>
                      <a:endParaRPr lang="cs-CZ" dirty="0"/>
                    </a:p>
                  </a:txBody>
                  <a:tcPr/>
                </a:tc>
                <a:extLst>
                  <a:ext uri="{0D108BD9-81ED-4DB2-BD59-A6C34878D82A}">
                    <a16:rowId xmlns:a16="http://schemas.microsoft.com/office/drawing/2014/main" val="1444219072"/>
                  </a:ext>
                </a:extLst>
              </a:tr>
              <a:tr h="1467798">
                <a:tc>
                  <a:txBody>
                    <a:bodyPr/>
                    <a:lstStyle/>
                    <a:p>
                      <a:r>
                        <a:rPr lang="cs-CZ" dirty="0" smtClean="0"/>
                        <a:t>pěstoun</a:t>
                      </a:r>
                      <a:endParaRPr lang="cs-CZ"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800" kern="1200" dirty="0" smtClean="0">
                          <a:solidFill>
                            <a:schemeClr val="dk1"/>
                          </a:solidFill>
                          <a:effectLst/>
                          <a:latin typeface="+mn-lt"/>
                          <a:ea typeface="+mn-ea"/>
                          <a:cs typeface="+mn-cs"/>
                        </a:rPr>
                        <a:t>nemůže-li o dítě osobně pečovat žádný z rodičů ani poručník, může soud svěřit dítě do osobní péče pěstounovi, je povinen a oprávněn rozhodovat jen o běžných záležitostech dítěte a v těchto záležitostech dítě </a:t>
                      </a:r>
                      <a:r>
                        <a:rPr lang="cs-CZ" sz="1800" kern="1200" smtClean="0">
                          <a:solidFill>
                            <a:schemeClr val="dk1"/>
                          </a:solidFill>
                          <a:effectLst/>
                          <a:latin typeface="+mn-lt"/>
                          <a:ea typeface="+mn-ea"/>
                          <a:cs typeface="+mn-cs"/>
                        </a:rPr>
                        <a:t>zastupovat;   (</a:t>
                      </a:r>
                      <a:r>
                        <a:rPr lang="cs-CZ" sz="1800" kern="1200" dirty="0" smtClean="0">
                          <a:solidFill>
                            <a:schemeClr val="dk1"/>
                          </a:solidFill>
                          <a:effectLst/>
                          <a:latin typeface="+mn-lt"/>
                          <a:ea typeface="+mn-ea"/>
                          <a:cs typeface="+mn-cs"/>
                        </a:rPr>
                        <a:t>nahrazuje rodiče, pokud nemohou pečovat, byť dočasně, sami);</a:t>
                      </a:r>
                      <a:r>
                        <a:rPr lang="cs-CZ" sz="1800" b="0" i="0" kern="1200" dirty="0" smtClean="0">
                          <a:solidFill>
                            <a:schemeClr val="dk1"/>
                          </a:solidFill>
                          <a:effectLst/>
                          <a:latin typeface="+mn-lt"/>
                          <a:ea typeface="+mn-ea"/>
                          <a:cs typeface="+mn-cs"/>
                        </a:rPr>
                        <a:t> má povinnost informovat rodiče dítěte o jeho podstatných záležitostech, vyžadují-li to okolnosti, stanoví další povinnosti a práva pěstouna soud</a:t>
                      </a:r>
                      <a:endParaRPr lang="cs-CZ" dirty="0"/>
                    </a:p>
                  </a:txBody>
                  <a:tcPr/>
                </a:tc>
                <a:extLst>
                  <a:ext uri="{0D108BD9-81ED-4DB2-BD59-A6C34878D82A}">
                    <a16:rowId xmlns:a16="http://schemas.microsoft.com/office/drawing/2014/main" val="3393447228"/>
                  </a:ext>
                </a:extLst>
              </a:tr>
              <a:tr h="434256">
                <a:tc>
                  <a:txBody>
                    <a:bodyPr/>
                    <a:lstStyle/>
                    <a:p>
                      <a:r>
                        <a:rPr lang="cs-CZ" dirty="0" smtClean="0"/>
                        <a:t>podpůrce</a:t>
                      </a:r>
                      <a:endParaRPr lang="cs-CZ" dirty="0"/>
                    </a:p>
                  </a:txBody>
                  <a:tcPr/>
                </a:tc>
                <a:tc>
                  <a:txBody>
                    <a:bodyPr/>
                    <a:lstStyle/>
                    <a:p>
                      <a:r>
                        <a:rPr lang="cs-CZ" sz="1800" kern="1200" dirty="0" smtClean="0">
                          <a:solidFill>
                            <a:schemeClr val="dk1"/>
                          </a:solidFill>
                          <a:effectLst/>
                          <a:latin typeface="+mn-lt"/>
                          <a:ea typeface="+mn-ea"/>
                          <a:cs typeface="+mn-cs"/>
                        </a:rPr>
                        <a:t>poskytuje pouze rady a informace, nezastupuje</a:t>
                      </a:r>
                      <a:endParaRPr lang="cs-CZ" dirty="0"/>
                    </a:p>
                  </a:txBody>
                  <a:tcPr/>
                </a:tc>
                <a:extLst>
                  <a:ext uri="{0D108BD9-81ED-4DB2-BD59-A6C34878D82A}">
                    <a16:rowId xmlns:a16="http://schemas.microsoft.com/office/drawing/2014/main" val="867275232"/>
                  </a:ext>
                </a:extLst>
              </a:tr>
              <a:tr h="434256">
                <a:tc>
                  <a:txBody>
                    <a:bodyPr/>
                    <a:lstStyle/>
                    <a:p>
                      <a:r>
                        <a:rPr lang="cs-CZ" sz="1800" kern="1200" dirty="0" smtClean="0">
                          <a:solidFill>
                            <a:schemeClr val="dk1"/>
                          </a:solidFill>
                          <a:effectLst/>
                          <a:latin typeface="+mn-lt"/>
                          <a:ea typeface="+mn-ea"/>
                          <a:cs typeface="+mn-cs"/>
                        </a:rPr>
                        <a:t>zástupce z okruhu členů domácnosti</a:t>
                      </a:r>
                      <a:endParaRPr lang="cs-CZ"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800" kern="1200" dirty="0" smtClean="0">
                          <a:solidFill>
                            <a:schemeClr val="dk1"/>
                          </a:solidFill>
                          <a:effectLst/>
                          <a:latin typeface="+mn-lt"/>
                          <a:ea typeface="+mn-ea"/>
                          <a:cs typeface="+mn-cs"/>
                        </a:rPr>
                        <a:t>zastupuje v běžných (každodenních) záležitostech, není oprávněn udělit souhlas k zásahu do duševní nebo tělesné integrity člověka s trvalými následky</a:t>
                      </a:r>
                      <a:endParaRPr lang="cs-CZ" dirty="0"/>
                    </a:p>
                  </a:txBody>
                  <a:tcPr/>
                </a:tc>
                <a:extLst>
                  <a:ext uri="{0D108BD9-81ED-4DB2-BD59-A6C34878D82A}">
                    <a16:rowId xmlns:a16="http://schemas.microsoft.com/office/drawing/2014/main" val="2804811489"/>
                  </a:ext>
                </a:extLst>
              </a:tr>
            </a:tbl>
          </a:graphicData>
        </a:graphic>
      </p:graphicFrame>
    </p:spTree>
    <p:extLst>
      <p:ext uri="{BB962C8B-B14F-4D97-AF65-F5344CB8AC3E}">
        <p14:creationId xmlns:p14="http://schemas.microsoft.com/office/powerpoint/2010/main" val="33156999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Právní úprava</a:t>
            </a:r>
            <a:endParaRPr lang="cs-CZ" dirty="0"/>
          </a:p>
        </p:txBody>
      </p:sp>
      <p:sp>
        <p:nvSpPr>
          <p:cNvPr id="3" name="Zástupný symbol pro obsah 2"/>
          <p:cNvSpPr>
            <a:spLocks noGrp="1"/>
          </p:cNvSpPr>
          <p:nvPr>
            <p:ph idx="1"/>
          </p:nvPr>
        </p:nvSpPr>
        <p:spPr/>
        <p:txBody>
          <a:bodyPr>
            <a:normAutofit/>
          </a:bodyPr>
          <a:lstStyle/>
          <a:p>
            <a:r>
              <a:rPr lang="cs-CZ" dirty="0" smtClean="0"/>
              <a:t>Helsinská deklarace (2024)</a:t>
            </a:r>
          </a:p>
          <a:p>
            <a:pPr lvl="0"/>
            <a:r>
              <a:rPr lang="cs-CZ" dirty="0" smtClean="0">
                <a:solidFill>
                  <a:prstClr val="black"/>
                </a:solidFill>
              </a:rPr>
              <a:t>Nařízení </a:t>
            </a:r>
            <a:r>
              <a:rPr lang="cs-CZ" dirty="0">
                <a:solidFill>
                  <a:prstClr val="black"/>
                </a:solidFill>
              </a:rPr>
              <a:t>EU 536/2014 o klinických hodnoceních humánních léčivých přípravků</a:t>
            </a:r>
          </a:p>
          <a:p>
            <a:pPr lvl="0"/>
            <a:r>
              <a:rPr lang="cs-CZ" dirty="0">
                <a:solidFill>
                  <a:prstClr val="black"/>
                </a:solidFill>
              </a:rPr>
              <a:t>Nařízení EU 2017/745 o zdravotnických </a:t>
            </a:r>
            <a:r>
              <a:rPr lang="cs-CZ" dirty="0" smtClean="0">
                <a:solidFill>
                  <a:prstClr val="black"/>
                </a:solidFill>
              </a:rPr>
              <a:t>prostředcích</a:t>
            </a:r>
          </a:p>
          <a:p>
            <a:r>
              <a:rPr lang="cs-CZ" dirty="0"/>
              <a:t>č. 96/2001 </a:t>
            </a:r>
            <a:r>
              <a:rPr lang="cs-CZ" dirty="0" err="1"/>
              <a:t>Sb.m.s</a:t>
            </a:r>
            <a:r>
              <a:rPr lang="cs-CZ" dirty="0"/>
              <a:t>., Úmluva o lidských právech a biomedicíně</a:t>
            </a:r>
          </a:p>
          <a:p>
            <a:r>
              <a:rPr lang="cs-CZ" dirty="0" err="1" smtClean="0"/>
              <a:t>z.č</a:t>
            </a:r>
            <a:r>
              <a:rPr lang="cs-CZ" dirty="0" smtClean="0"/>
              <a:t>. 378/2007 Sb., </a:t>
            </a:r>
            <a:r>
              <a:rPr lang="cs-CZ" smtClean="0"/>
              <a:t>o </a:t>
            </a:r>
            <a:r>
              <a:rPr lang="cs-CZ" smtClean="0"/>
              <a:t>léčivech </a:t>
            </a:r>
            <a:r>
              <a:rPr lang="cs-CZ" dirty="0"/>
              <a:t>a o změnách některých souvisejících zákonů (zákon o </a:t>
            </a:r>
            <a:r>
              <a:rPr lang="cs-CZ" dirty="0" smtClean="0"/>
              <a:t>léčivech</a:t>
            </a:r>
            <a:r>
              <a:rPr lang="cs-CZ" dirty="0" smtClean="0"/>
              <a:t>)</a:t>
            </a:r>
          </a:p>
          <a:p>
            <a:r>
              <a:rPr lang="cs-CZ" dirty="0" err="1" smtClean="0"/>
              <a:t>z.č</a:t>
            </a:r>
            <a:r>
              <a:rPr lang="cs-CZ" dirty="0" smtClean="0"/>
              <a:t>. 375/2022 Sb.,</a:t>
            </a:r>
            <a:r>
              <a:rPr lang="cs-CZ" dirty="0"/>
              <a:t> o zdravotnických prostředcích a diagnostických zdravotnických prostředcích in vitro</a:t>
            </a:r>
            <a:endParaRPr lang="cs-CZ" dirty="0" smtClean="0"/>
          </a:p>
          <a:p>
            <a:endParaRPr lang="cs-CZ" dirty="0"/>
          </a:p>
          <a:p>
            <a:pPr marL="0" indent="0">
              <a:buNone/>
            </a:pPr>
            <a:endParaRPr lang="cs-CZ" dirty="0"/>
          </a:p>
        </p:txBody>
      </p:sp>
    </p:spTree>
    <p:extLst>
      <p:ext uri="{BB962C8B-B14F-4D97-AF65-F5344CB8AC3E}">
        <p14:creationId xmlns:p14="http://schemas.microsoft.com/office/powerpoint/2010/main" val="20063677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Helsinská deklarace</a:t>
            </a:r>
            <a:endParaRPr lang="cs-CZ" dirty="0"/>
          </a:p>
        </p:txBody>
      </p:sp>
      <p:sp>
        <p:nvSpPr>
          <p:cNvPr id="3" name="Zástupný symbol pro obsah 2"/>
          <p:cNvSpPr>
            <a:spLocks noGrp="1"/>
          </p:cNvSpPr>
          <p:nvPr>
            <p:ph idx="1"/>
          </p:nvPr>
        </p:nvSpPr>
        <p:spPr/>
        <p:txBody>
          <a:bodyPr>
            <a:normAutofit/>
          </a:bodyPr>
          <a:lstStyle/>
          <a:p>
            <a:r>
              <a:rPr lang="cs-CZ" dirty="0"/>
              <a:t>opodstatněn jedině tehdy, když se vztahuje k jejich zdravotním potřebám a prioritám, a jednotlivec, skupina či komunita budou mít prospěch z výsledných poznatků, praxe nebo </a:t>
            </a:r>
            <a:r>
              <a:rPr lang="cs-CZ" dirty="0" smtClean="0"/>
              <a:t>intervencí</a:t>
            </a:r>
          </a:p>
          <a:p>
            <a:r>
              <a:rPr lang="cs-CZ" dirty="0" smtClean="0"/>
              <a:t>nelze-li výzkum provést na méně zranitelné skupině či komunitě, nebo pokud by jejich nezahrnutí vedlo k přetrvávání a prohlubování jejich obtíží</a:t>
            </a:r>
          </a:p>
          <a:p>
            <a:r>
              <a:rPr lang="cs-CZ" dirty="0" smtClean="0"/>
              <a:t>fyzicky či mentálně neschopni dát svůj souhlas, např. pacienti v bezvědomí, lze provádět pouze tehdy, pokud je právě takový fyzický či mentální stav, zabraňující vyjádření souhlasu, nezbytnou charakteristikou zkoumané skupiny</a:t>
            </a:r>
          </a:p>
          <a:p>
            <a:endParaRPr lang="cs-CZ" dirty="0"/>
          </a:p>
        </p:txBody>
      </p:sp>
    </p:spTree>
    <p:extLst>
      <p:ext uri="{BB962C8B-B14F-4D97-AF65-F5344CB8AC3E}">
        <p14:creationId xmlns:p14="http://schemas.microsoft.com/office/powerpoint/2010/main" val="20417217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a:bodyPr>
          <a:lstStyle/>
          <a:p>
            <a:r>
              <a:rPr lang="cs-CZ" dirty="0" smtClean="0"/>
              <a:t>lékař </a:t>
            </a:r>
            <a:r>
              <a:rPr lang="cs-CZ" dirty="0"/>
              <a:t>nebo jiná kvalifikovaná osoba </a:t>
            </a:r>
            <a:r>
              <a:rPr lang="cs-CZ" dirty="0" smtClean="0"/>
              <a:t>získají </a:t>
            </a:r>
            <a:r>
              <a:rPr lang="cs-CZ" dirty="0"/>
              <a:t>informovaný souhlas od zákonného </a:t>
            </a:r>
            <a:r>
              <a:rPr lang="cs-CZ" dirty="0" smtClean="0"/>
              <a:t>zástupce; pokud </a:t>
            </a:r>
            <a:r>
              <a:rPr lang="cs-CZ" dirty="0"/>
              <a:t>není zákonný zástupce k dispozici a výzkum nelze odložit, může výzkum pokračovat i bez informovaného souhlasu za předpokladu, že specifické důvody pro zahrnutí účastníka ve stavu, který neumožňuje poskytnutí informovaného souhlasu, jsou zaznamenány v protokolu o výzkumu a že byl výzkum schválen etickou </a:t>
            </a:r>
            <a:r>
              <a:rPr lang="cs-CZ" dirty="0" smtClean="0"/>
              <a:t>komisí</a:t>
            </a:r>
          </a:p>
          <a:p>
            <a:r>
              <a:rPr lang="cs-CZ" dirty="0" smtClean="0"/>
              <a:t>svobodný </a:t>
            </a:r>
            <a:r>
              <a:rPr lang="cs-CZ" dirty="0"/>
              <a:t>a informovaný souhlas se setrváním ve výzkumu je nezbytné získat od zákonného zástupce nebo samotného účastníka, pokud se mu vrátila schopnost souhlas udělit, co </a:t>
            </a:r>
            <a:r>
              <a:rPr lang="cs-CZ" dirty="0" smtClean="0"/>
              <a:t>nejdříve</a:t>
            </a:r>
            <a:endParaRPr lang="cs-CZ" dirty="0"/>
          </a:p>
        </p:txBody>
      </p:sp>
    </p:spTree>
    <p:extLst>
      <p:ext uri="{BB962C8B-B14F-4D97-AF65-F5344CB8AC3E}">
        <p14:creationId xmlns:p14="http://schemas.microsoft.com/office/powerpoint/2010/main" val="16466349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Nařízení EU č. 536/2014</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smtClean="0"/>
              <a:t>Nezpůsobilý subjekt</a:t>
            </a:r>
          </a:p>
          <a:p>
            <a:r>
              <a:rPr lang="cs-CZ" dirty="0" smtClean="0"/>
              <a:t>za splnění všech podmínek</a:t>
            </a:r>
          </a:p>
          <a:p>
            <a:pPr lvl="1"/>
            <a:r>
              <a:rPr lang="cs-CZ" dirty="0" smtClean="0"/>
              <a:t>souhlas zákonně ustanoveného zástupce</a:t>
            </a:r>
          </a:p>
          <a:p>
            <a:pPr lvl="1"/>
            <a:r>
              <a:rPr lang="cs-CZ" dirty="0" smtClean="0"/>
              <a:t>podání informací způsobem, který odpovídá jejich schopnosti porozumět jim</a:t>
            </a:r>
          </a:p>
          <a:p>
            <a:pPr lvl="1"/>
            <a:r>
              <a:rPr lang="cs-CZ" dirty="0" smtClean="0"/>
              <a:t>respektovat odmítnutí subjektu, který je schopen posoudit</a:t>
            </a:r>
          </a:p>
          <a:p>
            <a:pPr lvl="1"/>
            <a:r>
              <a:rPr lang="cs-CZ" dirty="0" smtClean="0"/>
              <a:t>žádné finanční pobídky</a:t>
            </a:r>
          </a:p>
          <a:p>
            <a:pPr lvl="1"/>
            <a:r>
              <a:rPr lang="cs-CZ" dirty="0" smtClean="0"/>
              <a:t>KH je zásadní pro tyto subjekty a údaje nelze získat od způsobilých osob</a:t>
            </a:r>
          </a:p>
          <a:p>
            <a:pPr lvl="1"/>
            <a:r>
              <a:rPr lang="cs-CZ" dirty="0" smtClean="0"/>
              <a:t>KH se vztahuje přímo ke zdravotnímu stavu, v němž se subjekt nachází</a:t>
            </a:r>
          </a:p>
          <a:p>
            <a:pPr lvl="1"/>
            <a:r>
              <a:rPr lang="cs-CZ" dirty="0" smtClean="0"/>
              <a:t>lze předpokládat určitý přínos, který převáží nad souvisejícími riziky a zátěží nebo pro stejnou populaci, pokud se KH vztahuje k život ohrožujícímu či </a:t>
            </a:r>
            <a:r>
              <a:rPr lang="cs-CZ" dirty="0" err="1" smtClean="0"/>
              <a:t>invalidizujícímu</a:t>
            </a:r>
            <a:r>
              <a:rPr lang="cs-CZ" dirty="0" smtClean="0"/>
              <a:t> zdravotnímu stavu</a:t>
            </a:r>
          </a:p>
          <a:p>
            <a:r>
              <a:rPr lang="cs-CZ" dirty="0" smtClean="0"/>
              <a:t>podílí se dle svých schopností na udělení souhlasu</a:t>
            </a:r>
          </a:p>
          <a:p>
            <a:endParaRPr lang="cs-CZ" dirty="0"/>
          </a:p>
        </p:txBody>
      </p:sp>
    </p:spTree>
    <p:extLst>
      <p:ext uri="{BB962C8B-B14F-4D97-AF65-F5344CB8AC3E}">
        <p14:creationId xmlns:p14="http://schemas.microsoft.com/office/powerpoint/2010/main" val="22394231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pPr marL="0" indent="0">
              <a:buNone/>
            </a:pPr>
            <a:r>
              <a:rPr lang="cs-CZ" dirty="0" smtClean="0"/>
              <a:t>Nezletilí</a:t>
            </a:r>
          </a:p>
          <a:p>
            <a:pPr lvl="1"/>
            <a:r>
              <a:rPr lang="cs-CZ" dirty="0" smtClean="0"/>
              <a:t>souhlas od zákonně ustanoveného zástupce</a:t>
            </a:r>
          </a:p>
          <a:p>
            <a:pPr lvl="1"/>
            <a:r>
              <a:rPr lang="cs-CZ" dirty="0" smtClean="0"/>
              <a:t>poučení způsobem přiměřeným jejich věku a duševní vyspělosti</a:t>
            </a:r>
          </a:p>
          <a:p>
            <a:pPr lvl="1"/>
            <a:r>
              <a:rPr lang="cs-CZ" dirty="0" smtClean="0"/>
              <a:t>respektování výslovného přání</a:t>
            </a:r>
          </a:p>
          <a:p>
            <a:pPr lvl="1"/>
            <a:r>
              <a:rPr lang="cs-CZ" dirty="0" smtClean="0"/>
              <a:t>žádné finanční pobídky</a:t>
            </a:r>
          </a:p>
          <a:p>
            <a:pPr lvl="1"/>
            <a:r>
              <a:rPr lang="cs-CZ" dirty="0" smtClean="0"/>
              <a:t>účel výzkumu pouze v oblasti léčby zdravotního stavu, který se vyskytuje pouze u nezletilých</a:t>
            </a:r>
          </a:p>
          <a:p>
            <a:pPr lvl="1"/>
            <a:r>
              <a:rPr lang="cs-CZ" dirty="0" smtClean="0"/>
              <a:t>KH se vztahuje přímo ke zdravotnímu stavu, jímž nezletilý trpí</a:t>
            </a:r>
          </a:p>
          <a:p>
            <a:pPr lvl="1"/>
            <a:r>
              <a:rPr lang="cs-CZ" dirty="0" smtClean="0"/>
              <a:t>lze očekávat přínos, který převáží nad souvisejícími riziky a zátěží nebo bude určitým přínosem pro stejnou populaci</a:t>
            </a:r>
          </a:p>
          <a:p>
            <a:r>
              <a:rPr lang="cs-CZ" dirty="0" smtClean="0"/>
              <a:t>podílí se na postupu IS</a:t>
            </a:r>
          </a:p>
          <a:p>
            <a:r>
              <a:rPr lang="cs-CZ" dirty="0" smtClean="0"/>
              <a:t>po dosažení zletilosti nový souhlas</a:t>
            </a:r>
            <a:endParaRPr lang="cs-CZ" dirty="0"/>
          </a:p>
        </p:txBody>
      </p:sp>
    </p:spTree>
    <p:extLst>
      <p:ext uri="{BB962C8B-B14F-4D97-AF65-F5344CB8AC3E}">
        <p14:creationId xmlns:p14="http://schemas.microsoft.com/office/powerpoint/2010/main" val="29294574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lnSpcReduction="10000"/>
          </a:bodyPr>
          <a:lstStyle/>
          <a:p>
            <a:pPr marL="0" indent="0">
              <a:buNone/>
            </a:pPr>
            <a:r>
              <a:rPr lang="cs-CZ" dirty="0" smtClean="0"/>
              <a:t>Těhotné ženy/kojící matky</a:t>
            </a:r>
          </a:p>
          <a:p>
            <a:r>
              <a:rPr lang="cs-CZ" dirty="0" smtClean="0"/>
              <a:t>Přímý přínos pro těhotnou ženu/kojící matku, embryo, plod, narozené dítě, který převáží nad souvisejícími riziky a zátěží</a:t>
            </a:r>
          </a:p>
          <a:p>
            <a:r>
              <a:rPr lang="cs-CZ" dirty="0" smtClean="0"/>
              <a:t>Pokud není přímý přínos</a:t>
            </a:r>
          </a:p>
          <a:p>
            <a:pPr lvl="1"/>
            <a:r>
              <a:rPr lang="cs-CZ" dirty="0" smtClean="0"/>
              <a:t>srovnatelné KH nelze provádět na jiných ženách</a:t>
            </a:r>
          </a:p>
          <a:p>
            <a:pPr lvl="1"/>
            <a:r>
              <a:rPr lang="cs-CZ" dirty="0" smtClean="0"/>
              <a:t>prospěch pro jiné těhotné/kojící/jiné ženy s ohledem na reprodukci nebo jiná embrya, plody, děti</a:t>
            </a:r>
          </a:p>
          <a:p>
            <a:pPr lvl="1"/>
            <a:r>
              <a:rPr lang="cs-CZ" dirty="0" smtClean="0"/>
              <a:t>KH představuje minimální riziko a zátěž</a:t>
            </a:r>
          </a:p>
          <a:p>
            <a:r>
              <a:rPr lang="cs-CZ" dirty="0" smtClean="0"/>
              <a:t>u kojících matek nelze připustit negativní vliv na zdraví dítěte</a:t>
            </a:r>
          </a:p>
          <a:p>
            <a:r>
              <a:rPr lang="cs-CZ" dirty="0" smtClean="0"/>
              <a:t>žádné finanční pobídky</a:t>
            </a:r>
          </a:p>
          <a:p>
            <a:endParaRPr lang="cs-CZ" dirty="0"/>
          </a:p>
        </p:txBody>
      </p:sp>
    </p:spTree>
    <p:extLst>
      <p:ext uri="{BB962C8B-B14F-4D97-AF65-F5344CB8AC3E}">
        <p14:creationId xmlns:p14="http://schemas.microsoft.com/office/powerpoint/2010/main" val="36030536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dirty="0" smtClean="0"/>
              <a:t>Doplňková vnitrostátní opatření, týká se osob:</a:t>
            </a:r>
          </a:p>
          <a:p>
            <a:r>
              <a:rPr lang="cs-CZ" dirty="0" smtClean="0"/>
              <a:t>vykonávající povinnou vojenskou službu, </a:t>
            </a:r>
          </a:p>
          <a:p>
            <a:r>
              <a:rPr lang="cs-CZ" dirty="0" smtClean="0"/>
              <a:t>osob zbavených svobody, </a:t>
            </a:r>
          </a:p>
          <a:p>
            <a:r>
              <a:rPr lang="cs-CZ" dirty="0" smtClean="0"/>
              <a:t>pobývajících v zařízeních ústavní péče, soudem zbavených možnosti se účastnit klinických hodnocení</a:t>
            </a:r>
          </a:p>
          <a:p>
            <a:endParaRPr lang="cs-CZ" dirty="0"/>
          </a:p>
        </p:txBody>
      </p:sp>
    </p:spTree>
    <p:extLst>
      <p:ext uri="{BB962C8B-B14F-4D97-AF65-F5344CB8AC3E}">
        <p14:creationId xmlns:p14="http://schemas.microsoft.com/office/powerpoint/2010/main" val="34870150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pPr marL="0" indent="0">
              <a:buNone/>
            </a:pPr>
            <a:r>
              <a:rPr lang="cs-CZ" dirty="0" smtClean="0"/>
              <a:t>Naléhavé situace (stav ohrožení života v důsledku mnohočetných zranění, mozkových nebo srdečních příhod vyžadujících okamžitý lékařský zákrok)</a:t>
            </a:r>
          </a:p>
          <a:p>
            <a:r>
              <a:rPr lang="cs-CZ" dirty="0" smtClean="0"/>
              <a:t>První intervence v souladu s protokolem a za splnění všech podmínek:</a:t>
            </a:r>
          </a:p>
          <a:p>
            <a:pPr lvl="1"/>
            <a:r>
              <a:rPr lang="cs-CZ" dirty="0" smtClean="0"/>
              <a:t>naléhavost situace (náhlý život ohrožující nebo jiný vážný zdravotní stav), nelze poučit a získat souhlas od subjektu ani zákonně ustanoveného zástupce</a:t>
            </a:r>
          </a:p>
          <a:p>
            <a:pPr lvl="1"/>
            <a:r>
              <a:rPr lang="cs-CZ" dirty="0" smtClean="0"/>
              <a:t>na základě vědecky podložených důvodů lze očekávat přímý klinicky relevantní přínos, který povede k měřitelnému zlepšení zmírňujícího utrpení nebo zlepšení zdraví nebo povede ke stanovení diagnózy</a:t>
            </a:r>
          </a:p>
          <a:p>
            <a:pPr lvl="1"/>
            <a:r>
              <a:rPr lang="cs-CZ" dirty="0" smtClean="0"/>
              <a:t>KH se vztahuje ke zdravotnímu stavu subjektu a je takové povahy, že lze provádět pouze v naléhavých případech</a:t>
            </a:r>
          </a:p>
          <a:p>
            <a:pPr lvl="1"/>
            <a:r>
              <a:rPr lang="cs-CZ" dirty="0" smtClean="0"/>
              <a:t>ve srovnání se standardní léčbou pouze minimální riziko a velmi malá zátěž</a:t>
            </a:r>
          </a:p>
          <a:p>
            <a:r>
              <a:rPr lang="cs-CZ" dirty="0" smtClean="0"/>
              <a:t>Po intervenci co nejdříve získat souhlas</a:t>
            </a:r>
          </a:p>
          <a:p>
            <a:r>
              <a:rPr lang="cs-CZ" dirty="0" smtClean="0"/>
              <a:t>Poučení o právu vznést námitku proti použití údajů</a:t>
            </a:r>
            <a:endParaRPr lang="cs-CZ" dirty="0"/>
          </a:p>
        </p:txBody>
      </p:sp>
    </p:spTree>
    <p:extLst>
      <p:ext uri="{BB962C8B-B14F-4D97-AF65-F5344CB8AC3E}">
        <p14:creationId xmlns:p14="http://schemas.microsoft.com/office/powerpoint/2010/main" val="4135929733"/>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801</TotalTime>
  <Words>1234</Words>
  <Application>Microsoft Office PowerPoint</Application>
  <PresentationFormat>Širokoúhlá obrazovka</PresentationFormat>
  <Paragraphs>129</Paragraphs>
  <Slides>19</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19</vt:i4>
      </vt:variant>
    </vt:vector>
  </HeadingPairs>
  <TitlesOfParts>
    <vt:vector size="23" baseType="lpstr">
      <vt:lpstr>Arial</vt:lpstr>
      <vt:lpstr>Calibri</vt:lpstr>
      <vt:lpstr>Calibri Light</vt:lpstr>
      <vt:lpstr>Motiv Office</vt:lpstr>
      <vt:lpstr>Zranitelné osoby ve výzkumu</vt:lpstr>
      <vt:lpstr>Právní úprava</vt:lpstr>
      <vt:lpstr>Helsinská deklarace</vt:lpstr>
      <vt:lpstr>Prezentace aplikace PowerPoint</vt:lpstr>
      <vt:lpstr>Nařízení EU č. 536/2014</vt:lpstr>
      <vt:lpstr>Prezentace aplikace PowerPoint</vt:lpstr>
      <vt:lpstr>Prezentace aplikace PowerPoint</vt:lpstr>
      <vt:lpstr>Prezentace aplikace PowerPoint</vt:lpstr>
      <vt:lpstr>Prezentace aplikace PowerPoint</vt:lpstr>
      <vt:lpstr> Nařízení EU 2017/745 o zdravotnických prostředcích </vt:lpstr>
      <vt:lpstr>Prezentace aplikace PowerPoint</vt:lpstr>
      <vt:lpstr>Prezentace aplikace PowerPoint</vt:lpstr>
      <vt:lpstr>Prezentace aplikace PowerPoint</vt:lpstr>
      <vt:lpstr>Úmluva o lidských právech a biomedicíně</vt:lpstr>
      <vt:lpstr>z.č. 378/2007 Sb., o léčivých prostředcích</vt:lpstr>
      <vt:lpstr>Prezentace aplikace PowerPoint</vt:lpstr>
      <vt:lpstr>Prezentace aplikace PowerPoint</vt:lpstr>
      <vt:lpstr>z.č. 375/2022 Sb., o zdravotnických prostředcích a diagnostických zdravotnických prostředcích in vitro</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Zranitelné osoby ve výzkumu</dc:title>
  <dc:creator>JUDr. Džupinková</dc:creator>
  <cp:lastModifiedBy>JUDr. Džupinková</cp:lastModifiedBy>
  <cp:revision>41</cp:revision>
  <dcterms:created xsi:type="dcterms:W3CDTF">2026-04-14T06:30:27Z</dcterms:created>
  <dcterms:modified xsi:type="dcterms:W3CDTF">2026-05-20T18:27:11Z</dcterms:modified>
</cp:coreProperties>
</file>